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109"/>
  </p:notesMasterIdLst>
  <p:handoutMasterIdLst>
    <p:handoutMasterId r:id="rId110"/>
  </p:handoutMasterIdLst>
  <p:sldIdLst>
    <p:sldId id="256" r:id="rId5"/>
    <p:sldId id="277" r:id="rId6"/>
    <p:sldId id="399" r:id="rId7"/>
    <p:sldId id="400" r:id="rId8"/>
    <p:sldId id="401" r:id="rId9"/>
    <p:sldId id="308" r:id="rId10"/>
    <p:sldId id="295" r:id="rId11"/>
    <p:sldId id="296" r:id="rId12"/>
    <p:sldId id="289" r:id="rId13"/>
    <p:sldId id="297" r:id="rId14"/>
    <p:sldId id="298" r:id="rId15"/>
    <p:sldId id="299" r:id="rId16"/>
    <p:sldId id="300" r:id="rId17"/>
    <p:sldId id="396" r:id="rId18"/>
    <p:sldId id="397" r:id="rId19"/>
    <p:sldId id="398" r:id="rId20"/>
    <p:sldId id="258" r:id="rId21"/>
    <p:sldId id="266" r:id="rId22"/>
    <p:sldId id="301" r:id="rId23"/>
    <p:sldId id="302" r:id="rId24"/>
    <p:sldId id="303" r:id="rId25"/>
    <p:sldId id="304" r:id="rId26"/>
    <p:sldId id="305" r:id="rId27"/>
    <p:sldId id="306" r:id="rId28"/>
    <p:sldId id="307" r:id="rId29"/>
    <p:sldId id="270" r:id="rId30"/>
    <p:sldId id="395" r:id="rId31"/>
    <p:sldId id="268" r:id="rId32"/>
    <p:sldId id="275" r:id="rId33"/>
    <p:sldId id="283" r:id="rId34"/>
    <p:sldId id="309" r:id="rId35"/>
    <p:sldId id="311" r:id="rId36"/>
    <p:sldId id="312" r:id="rId37"/>
    <p:sldId id="313" r:id="rId38"/>
    <p:sldId id="314" r:id="rId39"/>
    <p:sldId id="315" r:id="rId40"/>
    <p:sldId id="316" r:id="rId41"/>
    <p:sldId id="317" r:id="rId42"/>
    <p:sldId id="318" r:id="rId43"/>
    <p:sldId id="319" r:id="rId44"/>
    <p:sldId id="320" r:id="rId45"/>
    <p:sldId id="322" r:id="rId46"/>
    <p:sldId id="324" r:id="rId47"/>
    <p:sldId id="325" r:id="rId48"/>
    <p:sldId id="326" r:id="rId49"/>
    <p:sldId id="327" r:id="rId50"/>
    <p:sldId id="328" r:id="rId51"/>
    <p:sldId id="329" r:id="rId52"/>
    <p:sldId id="330" r:id="rId53"/>
    <p:sldId id="331" r:id="rId54"/>
    <p:sldId id="332" r:id="rId55"/>
    <p:sldId id="333" r:id="rId56"/>
    <p:sldId id="334" r:id="rId57"/>
    <p:sldId id="336" r:id="rId58"/>
    <p:sldId id="337" r:id="rId59"/>
    <p:sldId id="338" r:id="rId60"/>
    <p:sldId id="339" r:id="rId61"/>
    <p:sldId id="340" r:id="rId62"/>
    <p:sldId id="341" r:id="rId63"/>
    <p:sldId id="342" r:id="rId64"/>
    <p:sldId id="346" r:id="rId65"/>
    <p:sldId id="348" r:id="rId66"/>
    <p:sldId id="349" r:id="rId67"/>
    <p:sldId id="350" r:id="rId68"/>
    <p:sldId id="351" r:id="rId69"/>
    <p:sldId id="352" r:id="rId70"/>
    <p:sldId id="353" r:id="rId71"/>
    <p:sldId id="354" r:id="rId72"/>
    <p:sldId id="355" r:id="rId73"/>
    <p:sldId id="358" r:id="rId74"/>
    <p:sldId id="360" r:id="rId75"/>
    <p:sldId id="361" r:id="rId76"/>
    <p:sldId id="362" r:id="rId77"/>
    <p:sldId id="363" r:id="rId78"/>
    <p:sldId id="364" r:id="rId79"/>
    <p:sldId id="365" r:id="rId80"/>
    <p:sldId id="369" r:id="rId81"/>
    <p:sldId id="367" r:id="rId82"/>
    <p:sldId id="368" r:id="rId83"/>
    <p:sldId id="371" r:id="rId84"/>
    <p:sldId id="372" r:id="rId85"/>
    <p:sldId id="373" r:id="rId86"/>
    <p:sldId id="374" r:id="rId87"/>
    <p:sldId id="375" r:id="rId88"/>
    <p:sldId id="376" r:id="rId89"/>
    <p:sldId id="377" r:id="rId90"/>
    <p:sldId id="378" r:id="rId91"/>
    <p:sldId id="356" r:id="rId92"/>
    <p:sldId id="357"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08" autoAdjust="0"/>
  </p:normalViewPr>
  <p:slideViewPr>
    <p:cSldViewPr snapToGrid="0">
      <p:cViewPr varScale="1">
        <p:scale>
          <a:sx n="76" d="100"/>
          <a:sy n="76" d="100"/>
        </p:scale>
        <p:origin x="946" y="67"/>
      </p:cViewPr>
      <p:guideLst>
        <p:guide orient="horz" pos="33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pPr/>
              <a:t>6/2/2023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pPr/>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pPr/>
              <a:t>6/2/2023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pPr/>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B9A9E5-4F7F-4A7D-9DE1-899232329269}"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261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dirty="0"/>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543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masterClrMapping/>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pPr/>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86696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pPr/>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6.xml"/><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207568" y="4076535"/>
            <a:ext cx="7776864" cy="2214578"/>
          </a:xfrm>
        </p:spPr>
        <p:txBody>
          <a:bodyPr>
            <a:noAutofit/>
          </a:bodyPr>
          <a:lstStyle/>
          <a:p>
            <a:pPr indent="495285" eaLnBrk="0" fontAlgn="base" hangingPunct="0">
              <a:spcBef>
                <a:spcPct val="0"/>
              </a:spcBef>
              <a:spcAft>
                <a:spcPct val="0"/>
              </a:spcAft>
            </a:pPr>
            <a:r>
              <a:rPr lang="en-US" altLang="en-US" sz="11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SUBMITTED TO :-</a:t>
            </a:r>
            <a:endParaRPr lang="en-US" altLang="en-US" sz="1100" dirty="0">
              <a:solidFill>
                <a:schemeClr val="tx1"/>
              </a:solidFill>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DEPARTMENT OF COMPUTER SCIENCE,</a:t>
            </a:r>
            <a:endParaRPr lang="en-US" altLang="en-US" sz="1100" dirty="0">
              <a:solidFill>
                <a:schemeClr val="tx1"/>
              </a:solidFill>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HEMCHANDRACHARYA NORTH GUJARAT UNIVERSITY,PATAN</a:t>
            </a:r>
          </a:p>
          <a:p>
            <a:pPr indent="495285" eaLnBrk="0" fontAlgn="base" hangingPunct="0">
              <a:spcBef>
                <a:spcPct val="0"/>
              </a:spcBef>
              <a:spcAft>
                <a:spcPct val="0"/>
              </a:spcAft>
            </a:pPr>
            <a:endParaRPr lang="en-US" altLang="en-US" sz="1100" dirty="0">
              <a:solidFill>
                <a:schemeClr val="tx1"/>
              </a:solidFill>
            </a:endParaRPr>
          </a:p>
          <a:p>
            <a:pPr indent="495285" eaLnBrk="0" fontAlgn="base" hangingPunct="0">
              <a:spcBef>
                <a:spcPct val="0"/>
              </a:spcBef>
              <a:spcAft>
                <a:spcPct val="0"/>
              </a:spcAft>
            </a:pPr>
            <a:endParaRPr lang="en-US" altLang="en-US" sz="1100" dirty="0">
              <a:solidFill>
                <a:schemeClr val="tx1"/>
              </a:solidFill>
            </a:endParaRPr>
          </a:p>
          <a:p>
            <a:pPr indent="495285" eaLnBrk="0" fontAlgn="base" hangingPunct="0">
              <a:spcBef>
                <a:spcPct val="0"/>
              </a:spcBef>
              <a:spcAft>
                <a:spcPct val="0"/>
              </a:spcAft>
            </a:pPr>
            <a:r>
              <a:rPr lang="en-US" altLang="en-US" sz="11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SUBMITED BY :-</a:t>
            </a: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altLang="en-US" sz="1100" dirty="0">
              <a:solidFill>
                <a:schemeClr val="tx1"/>
              </a:solidFill>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NAME  	</a:t>
            </a:r>
            <a:r>
              <a:rPr lang="en-US" altLang="en-US" sz="1100" b="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ROLL NO	              EXAM NO</a:t>
            </a:r>
            <a:endParaRPr lang="en-US" altLang="en-US" sz="1100" dirty="0">
              <a:solidFill>
                <a:schemeClr val="tx1"/>
              </a:solidFill>
            </a:endParaRPr>
          </a:p>
          <a:p>
            <a:pPr indent="495285" eaLnBrk="0" fontAlgn="base" hangingPunct="0">
              <a:spcBef>
                <a:spcPct val="0"/>
              </a:spcBef>
              <a:spcAft>
                <a:spcPct val="0"/>
              </a:spcAft>
            </a:pPr>
            <a:endPar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MODI TANISH RAMESHKUMAR	         72                               125</a:t>
            </a:r>
          </a:p>
          <a:p>
            <a:pPr indent="495285" eaLnBrk="0" fontAlgn="base" hangingPunct="0">
              <a:spcBef>
                <a:spcPct val="0"/>
              </a:spcBef>
              <a:spcAft>
                <a:spcPct val="0"/>
              </a:spcAft>
            </a:pPr>
            <a:endParaRPr lang="en-US" altLang="en-US" sz="1100" dirty="0">
              <a:solidFill>
                <a:schemeClr val="tx1"/>
              </a:solidFill>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 MODI TEJASV MAHESHKUMAR	         74</a:t>
            </a:r>
            <a:r>
              <a:rPr lang="en-US" altLang="en-US" sz="1100" b="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127</a:t>
            </a:r>
            <a:endParaRPr lang="en-US" altLang="en-US" sz="1100" b="1" dirty="0">
              <a:latin typeface="Times New Roman" panose="02020603050405020304" pitchFamily="18" charset="0"/>
              <a:cs typeface="Times New Roman" panose="02020603050405020304" pitchFamily="18" charset="0"/>
            </a:endParaRPr>
          </a:p>
          <a:p>
            <a:pPr indent="495285" eaLnBrk="0" fontAlgn="base" hangingPunct="0">
              <a:spcBef>
                <a:spcPct val="0"/>
              </a:spcBef>
              <a:spcAft>
                <a:spcPct val="0"/>
              </a:spcAft>
            </a:pPr>
            <a:endParaRPr lang="en-US" altLang="en-US" sz="11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495285" eaLnBrk="0" fontAlgn="base" hangingPunct="0">
              <a:spcBef>
                <a:spcPct val="0"/>
              </a:spcBef>
              <a:spcAft>
                <a:spcPct val="0"/>
              </a:spcAft>
            </a:pPr>
            <a:r>
              <a:rPr lang="en-US" altLang="en-US" sz="11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GUIDE BY:-</a:t>
            </a:r>
            <a:endPar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Dr BHAVESH  M  PATEL</a:t>
            </a:r>
          </a:p>
          <a:p>
            <a:pPr indent="495285" eaLnBrk="0" fontAlgn="base" hangingPunct="0">
              <a:spcBef>
                <a:spcPct val="0"/>
              </a:spcBef>
              <a:spcAft>
                <a:spcPct val="0"/>
              </a:spcAft>
            </a:pP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Dr NIMESH  I  MODI</a:t>
            </a:r>
            <a:endParaRPr lang="en-US" altLang="en-US" sz="1100" b="1" dirty="0">
              <a:solidFill>
                <a:schemeClr val="tx1"/>
              </a:solidFill>
            </a:endParaRPr>
          </a:p>
          <a:p>
            <a:endParaRPr lang="en-US" sz="1100" dirty="0"/>
          </a:p>
        </p:txBody>
      </p:sp>
      <p:pic>
        <p:nvPicPr>
          <p:cNvPr id="7" name="Picture 1" descr="Hemchandracharya North Gujarat University | Logopedia | Fand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9837" y="1852185"/>
            <a:ext cx="2142238" cy="23282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26643" y="16802"/>
            <a:ext cx="7657683" cy="2200602"/>
          </a:xfrm>
          <a:prstGeom prst="rect">
            <a:avLst/>
          </a:prstGeom>
          <a:noFill/>
        </p:spPr>
        <p:txBody>
          <a:bodyPr wrap="square" rtlCol="0">
            <a:spAutoFit/>
          </a:bodyPr>
          <a:lstStyle/>
          <a:p>
            <a:pPr indent="495285" algn="ctr" eaLnBrk="0" fontAlgn="base" hangingPunct="0">
              <a:spcBef>
                <a:spcPct val="0"/>
              </a:spcBef>
              <a:spcAft>
                <a:spcPct val="0"/>
              </a:spcAft>
            </a:pPr>
            <a:r>
              <a:rPr lang="en-US" altLang="en-US" sz="1300" b="1" dirty="0">
                <a:latin typeface="Times New Roman" panose="02020603050405020304" pitchFamily="18" charset="0"/>
                <a:ea typeface="Calibri" panose="020F0502020204030204" pitchFamily="34" charset="0"/>
                <a:cs typeface="Times New Roman" panose="02020603050405020304" pitchFamily="18" charset="0"/>
              </a:rPr>
              <a:t>      PROJECT    REPORT</a:t>
            </a:r>
            <a:endParaRPr lang="en-US" altLang="en-US" sz="1300" dirty="0"/>
          </a:p>
          <a:p>
            <a:pPr indent="495285" algn="ctr" eaLnBrk="0" fontAlgn="base" hangingPunct="0">
              <a:spcBef>
                <a:spcPct val="0"/>
              </a:spcBef>
              <a:spcAft>
                <a:spcPct val="0"/>
              </a:spcAft>
            </a:pPr>
            <a:r>
              <a:rPr lang="en-US" altLang="en-US" sz="1300" b="1" dirty="0">
                <a:latin typeface="Times New Roman" panose="02020603050405020304" pitchFamily="18" charset="0"/>
                <a:ea typeface="Calibri" panose="020F0502020204030204" pitchFamily="34" charset="0"/>
                <a:cs typeface="Times New Roman" panose="02020603050405020304" pitchFamily="18" charset="0"/>
              </a:rPr>
              <a:t>        ON </a:t>
            </a:r>
          </a:p>
          <a:p>
            <a:pPr indent="495285" algn="ctr" eaLnBrk="0" fontAlgn="base" hangingPunct="0">
              <a:spcBef>
                <a:spcPct val="0"/>
              </a:spcBef>
              <a:spcAft>
                <a:spcPct val="0"/>
              </a:spcAft>
            </a:pPr>
            <a:r>
              <a:rPr lang="en-US" altLang="en-US" sz="1300" b="1" i="1" u="sng" dirty="0">
                <a:latin typeface="Times New Roman" panose="02020603050405020304" pitchFamily="18" charset="0"/>
                <a:ea typeface="Calibri" panose="020F0502020204030204" pitchFamily="34" charset="0"/>
                <a:cs typeface="Times New Roman" panose="02020603050405020304" pitchFamily="18" charset="0"/>
              </a:rPr>
              <a:t>INVENTORY   MANAGEMENT   SYSTEM</a:t>
            </a:r>
          </a:p>
          <a:p>
            <a:pPr indent="495285" algn="ctr" eaLnBrk="0" fontAlgn="base" hangingPunct="0">
              <a:spcBef>
                <a:spcPct val="0"/>
              </a:spcBef>
              <a:spcAft>
                <a:spcPct val="0"/>
              </a:spcAft>
            </a:pPr>
            <a:r>
              <a:rPr lang="en-US" altLang="en-US" sz="1100" b="1" i="1" dirty="0">
                <a:latin typeface="Times New Roman" panose="02020603050405020304" pitchFamily="18" charset="0"/>
                <a:cs typeface="Times New Roman" panose="02020603050405020304" pitchFamily="18" charset="0"/>
              </a:rPr>
              <a:t>       </a:t>
            </a:r>
            <a:r>
              <a:rPr lang="en-US" sz="1400" i="1" dirty="0">
                <a:effectLst/>
                <a:latin typeface="Times New Roman" panose="02020603050405020304" pitchFamily="18" charset="0"/>
                <a:ea typeface="Calibri" panose="020F0502020204030204" pitchFamily="34" charset="0"/>
                <a:cs typeface="Shruti" panose="020B0502040204020203" pitchFamily="34" charset="0"/>
              </a:rPr>
              <a:t>Submitted </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algn="ctr">
              <a:spcAft>
                <a:spcPts val="1000"/>
              </a:spcAft>
            </a:pPr>
            <a:r>
              <a:rPr lang="en-US" sz="1400" dirty="0">
                <a:effectLst/>
                <a:latin typeface="Times New Roman" panose="02020603050405020304" pitchFamily="18" charset="0"/>
                <a:ea typeface="Calibri" panose="020F0502020204030204" pitchFamily="34" charset="0"/>
                <a:cs typeface="Shruti" panose="020B0502040204020203" pitchFamily="34" charset="0"/>
              </a:rPr>
              <a:t>	In Partial Fulfillment of the Requirements for the Degree </a:t>
            </a:r>
            <a:r>
              <a:rPr lang="en-US" sz="1800" dirty="0">
                <a:effectLst/>
                <a:latin typeface="Times New Roman" panose="02020603050405020304" pitchFamily="18" charset="0"/>
                <a:ea typeface="Calibri" panose="020F0502020204030204" pitchFamily="34" charset="0"/>
                <a:cs typeface="Shruti" panose="020B0502040204020203" pitchFamily="34" charset="0"/>
              </a:rPr>
              <a:t>Of</a:t>
            </a:r>
            <a:endParaRPr lang="en-IN" sz="1400" dirty="0">
              <a:latin typeface="Calibri" panose="020F0502020204030204" pitchFamily="34" charset="0"/>
              <a:ea typeface="Calibri" panose="020F0502020204030204" pitchFamily="34" charset="0"/>
              <a:cs typeface="Shruti" panose="020B0502040204020203" pitchFamily="34" charset="0"/>
            </a:endParaRPr>
          </a:p>
          <a:p>
            <a:pPr algn="ctr">
              <a:spcAft>
                <a:spcPts val="1000"/>
              </a:spcAft>
            </a:pPr>
            <a:r>
              <a:rPr lang="en-US" sz="1400" b="1" dirty="0">
                <a:effectLst/>
                <a:latin typeface="Courier New" panose="02070309020205020404" pitchFamily="49" charset="0"/>
                <a:ea typeface="Times New Roman" panose="02020603050405020304" pitchFamily="18" charset="0"/>
                <a:cs typeface="Shruti" panose="020B0502040204020203" pitchFamily="34" charset="0"/>
              </a:rPr>
              <a:t>	Master of Science</a:t>
            </a:r>
            <a:endParaRPr lang="en-IN" sz="1400" dirty="0">
              <a:latin typeface="Calibri" panose="020F0502020204030204" pitchFamily="34" charset="0"/>
              <a:ea typeface="Times New Roman" panose="02020603050405020304" pitchFamily="18" charset="0"/>
              <a:cs typeface="Shruti" panose="020B0502040204020203" pitchFamily="34" charset="0"/>
            </a:endParaRPr>
          </a:p>
          <a:p>
            <a:pPr algn="ctr">
              <a:spcAft>
                <a:spcPts val="1000"/>
              </a:spcAft>
            </a:pPr>
            <a:r>
              <a:rPr lang="en-US" sz="1400" b="1" dirty="0">
                <a:effectLst/>
                <a:latin typeface="Times New Roman" panose="02020603050405020304" pitchFamily="18" charset="0"/>
                <a:ea typeface="Times New Roman" panose="02020603050405020304" pitchFamily="18" charset="0"/>
                <a:cs typeface="Shruti" panose="020B0502040204020203" pitchFamily="34" charset="0"/>
              </a:rPr>
              <a:t>	[Computer Applications &amp; Information Technology]-VI</a:t>
            </a:r>
            <a:endParaRPr lang="en-IN" sz="1400" dirty="0">
              <a:effectLst/>
              <a:latin typeface="Calibri" panose="020F0502020204030204" pitchFamily="34" charset="0"/>
              <a:ea typeface="Calibri" panose="020F0502020204030204" pitchFamily="34" charset="0"/>
              <a:cs typeface="Shruti" panose="020B0502040204020203" pitchFamily="34" charset="0"/>
            </a:endParaRPr>
          </a:p>
          <a:p>
            <a:pPr indent="495285" algn="ctr" eaLnBrk="0" fontAlgn="base" hangingPunct="0">
              <a:spcBef>
                <a:spcPct val="0"/>
              </a:spcBef>
              <a:spcAft>
                <a:spcPct val="0"/>
              </a:spcAft>
            </a:pPr>
            <a:endParaRPr lang="en-US" altLang="en-US" sz="1300" i="1"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Rectangle 2"/>
          <p:cNvSpPr/>
          <p:nvPr/>
        </p:nvSpPr>
        <p:spPr>
          <a:xfrm>
            <a:off x="2689422" y="665230"/>
            <a:ext cx="6720747" cy="646331"/>
          </a:xfrm>
          <a:prstGeom prst="rect">
            <a:avLst/>
          </a:prstGeom>
        </p:spPr>
        <p:txBody>
          <a:bodyPr wrap="square">
            <a:spAutoFit/>
          </a:bodyPr>
          <a:lstStyle/>
          <a:p>
            <a:pPr algn="ctr"/>
            <a:r>
              <a:rPr lang="en-US" sz="3600" dirty="0">
                <a:ln w="0"/>
                <a:solidFill>
                  <a:schemeClr val="accent1"/>
                </a:solidFill>
                <a:effectLst>
                  <a:outerShdw blurRad="38100" dist="25400" dir="5400000" algn="ctr" rotWithShape="0">
                    <a:srgbClr val="6E747A">
                      <a:alpha val="43000"/>
                    </a:srgbClr>
                  </a:outerShdw>
                </a:effectLst>
              </a:rPr>
              <a:t> </a:t>
            </a:r>
            <a:r>
              <a:rPr lang="en-US" sz="3600" dirty="0">
                <a:ln w="0"/>
                <a:solidFill>
                  <a:schemeClr val="bg2">
                    <a:lumMod val="25000"/>
                  </a:schemeClr>
                </a:solidFill>
                <a:effectLst>
                  <a:outerShdw blurRad="38100" dist="25400" dir="5400000" algn="ctr" rotWithShape="0">
                    <a:srgbClr val="6E747A">
                      <a:alpha val="43000"/>
                    </a:srgbClr>
                  </a:outerShdw>
                </a:effectLst>
              </a:rPr>
              <a:t>CONTEXT</a:t>
            </a:r>
            <a:r>
              <a:rPr lang="en-US" sz="3600" dirty="0">
                <a:ln w="0"/>
                <a:solidFill>
                  <a:schemeClr val="accent1"/>
                </a:solidFill>
                <a:effectLst>
                  <a:outerShdw blurRad="38100" dist="25400" dir="5400000" algn="ctr" rotWithShape="0">
                    <a:srgbClr val="6E747A">
                      <a:alpha val="43000"/>
                    </a:srgbClr>
                  </a:outerShdw>
                </a:effectLst>
              </a:rPr>
              <a:t> </a:t>
            </a:r>
            <a:r>
              <a:rPr lang="en-US" sz="3600" dirty="0">
                <a:ln w="0"/>
                <a:solidFill>
                  <a:schemeClr val="bg2">
                    <a:lumMod val="25000"/>
                  </a:schemeClr>
                </a:solidFill>
                <a:effectLst>
                  <a:outerShdw blurRad="38100" dist="25400" dir="5400000" algn="ctr" rotWithShape="0">
                    <a:srgbClr val="6E747A">
                      <a:alpha val="43000"/>
                    </a:srgbClr>
                  </a:outerShdw>
                </a:effectLst>
              </a:rPr>
              <a:t>LEVEL</a:t>
            </a:r>
            <a:endParaRPr lang="en-US" sz="3600" dirty="0">
              <a:solidFill>
                <a:schemeClr val="bg2">
                  <a:lumMod val="25000"/>
                </a:schemeClr>
              </a:solidFill>
            </a:endParaRPr>
          </a:p>
        </p:txBody>
      </p:sp>
      <p:pic>
        <p:nvPicPr>
          <p:cNvPr id="5" name="Picture 4">
            <a:extLst>
              <a:ext uri="{FF2B5EF4-FFF2-40B4-BE49-F238E27FC236}">
                <a16:creationId xmlns:a16="http://schemas.microsoft.com/office/drawing/2014/main" id="{F60D935B-53AC-11C1-CFC2-E147CE7F770F}"/>
              </a:ext>
            </a:extLst>
          </p:cNvPr>
          <p:cNvPicPr>
            <a:picLocks noChangeAspect="1"/>
          </p:cNvPicPr>
          <p:nvPr/>
        </p:nvPicPr>
        <p:blipFill>
          <a:blip r:embed="rId2"/>
          <a:stretch>
            <a:fillRect/>
          </a:stretch>
        </p:blipFill>
        <p:spPr>
          <a:xfrm>
            <a:off x="723481" y="1805799"/>
            <a:ext cx="10862268" cy="4386971"/>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03429" y="2863334"/>
            <a:ext cx="4945445" cy="769441"/>
          </a:xfrm>
          <a:prstGeom prst="rect">
            <a:avLst/>
          </a:prstGeom>
        </p:spPr>
        <p:txBody>
          <a:bodyPr wrap="square">
            <a:spAutoFit/>
          </a:bodyPr>
          <a:lstStyle/>
          <a:p>
            <a:r>
              <a:rPr lang="en-IN" sz="4400" b="1" dirty="0">
                <a:solidFill>
                  <a:schemeClr val="accent4">
                    <a:lumMod val="50000"/>
                  </a:schemeClr>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92017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4643" y="308654"/>
            <a:ext cx="8808581" cy="759119"/>
          </a:xfrm>
          <a:prstGeom prst="rect">
            <a:avLst/>
          </a:prstGeom>
        </p:spPr>
        <p:txBody>
          <a:bodyPr wrap="square">
            <a:spAutoFit/>
          </a:bodyPr>
          <a:lstStyle/>
          <a:p>
            <a:pPr algn="ctr"/>
            <a:r>
              <a:rPr lang="en-US" sz="4333" dirty="0">
                <a:ln w="0"/>
                <a:solidFill>
                  <a:schemeClr val="bg2">
                    <a:lumMod val="25000"/>
                  </a:schemeClr>
                </a:solidFill>
                <a:effectLst>
                  <a:outerShdw blurRad="38100" dist="25400" dir="5400000" algn="ctr" rotWithShape="0">
                    <a:srgbClr val="6E747A">
                      <a:alpha val="43000"/>
                    </a:srgbClr>
                  </a:outerShdw>
                </a:effectLst>
              </a:rPr>
              <a:t>FIRST LEVEL</a:t>
            </a:r>
            <a:endParaRPr lang="en-US" sz="4333" dirty="0">
              <a:solidFill>
                <a:schemeClr val="bg2">
                  <a:lumMod val="25000"/>
                </a:schemeClr>
              </a:solidFill>
            </a:endParaRPr>
          </a:p>
        </p:txBody>
      </p:sp>
      <p:pic>
        <p:nvPicPr>
          <p:cNvPr id="5" name="Picture 4">
            <a:extLst>
              <a:ext uri="{FF2B5EF4-FFF2-40B4-BE49-F238E27FC236}">
                <a16:creationId xmlns:a16="http://schemas.microsoft.com/office/drawing/2014/main" id="{9DB9C65C-DE00-FB7E-4702-1B8912AAE27D}"/>
              </a:ext>
            </a:extLst>
          </p:cNvPr>
          <p:cNvPicPr>
            <a:picLocks noChangeAspect="1"/>
          </p:cNvPicPr>
          <p:nvPr/>
        </p:nvPicPr>
        <p:blipFill>
          <a:blip r:embed="rId2"/>
          <a:stretch>
            <a:fillRect/>
          </a:stretch>
        </p:blipFill>
        <p:spPr>
          <a:xfrm>
            <a:off x="984739" y="1470827"/>
            <a:ext cx="10550769" cy="4487845"/>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81D8-80FA-F859-7831-7267DF496470}"/>
              </a:ext>
            </a:extLst>
          </p:cNvPr>
          <p:cNvSpPr>
            <a:spLocks noGrp="1"/>
          </p:cNvSpPr>
          <p:nvPr>
            <p:ph type="ctrTitle"/>
          </p:nvPr>
        </p:nvSpPr>
        <p:spPr>
          <a:xfrm>
            <a:off x="790575" y="-561101"/>
            <a:ext cx="4941771" cy="1122202"/>
          </a:xfrm>
        </p:spPr>
        <p:txBody>
          <a:bodyPr/>
          <a:lstStyle/>
          <a:p>
            <a:r>
              <a:rPr lang="en-US" sz="3600" b="1" dirty="0">
                <a:latin typeface="Times New Roman" pitchFamily="18" charset="0"/>
                <a:ea typeface="Calibri" panose="020F0502020204030204" pitchFamily="34" charset="0"/>
                <a:cs typeface="Times New Roman" pitchFamily="18" charset="0"/>
              </a:rPr>
              <a:t>Continue</a:t>
            </a:r>
            <a:endParaRPr lang="en-IN" dirty="0"/>
          </a:p>
        </p:txBody>
      </p:sp>
      <p:pic>
        <p:nvPicPr>
          <p:cNvPr id="4" name="Picture 3">
            <a:extLst>
              <a:ext uri="{FF2B5EF4-FFF2-40B4-BE49-F238E27FC236}">
                <a16:creationId xmlns:a16="http://schemas.microsoft.com/office/drawing/2014/main" id="{05609234-4653-CF09-C4C0-A7CC1B948D78}"/>
              </a:ext>
            </a:extLst>
          </p:cNvPr>
          <p:cNvPicPr>
            <a:picLocks noChangeAspect="1"/>
          </p:cNvPicPr>
          <p:nvPr/>
        </p:nvPicPr>
        <p:blipFill>
          <a:blip r:embed="rId2"/>
          <a:stretch>
            <a:fillRect/>
          </a:stretch>
        </p:blipFill>
        <p:spPr>
          <a:xfrm>
            <a:off x="683288" y="1630524"/>
            <a:ext cx="10822075" cy="4589406"/>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149A9-5B40-31FE-52B7-112FF94C9D7C}"/>
              </a:ext>
            </a:extLst>
          </p:cNvPr>
          <p:cNvSpPr>
            <a:spLocks noGrp="1"/>
          </p:cNvSpPr>
          <p:nvPr>
            <p:ph type="ctrTitle"/>
          </p:nvPr>
        </p:nvSpPr>
        <p:spPr>
          <a:xfrm>
            <a:off x="762000" y="-561101"/>
            <a:ext cx="4941771" cy="1122202"/>
          </a:xfrm>
        </p:spPr>
        <p:txBody>
          <a:bodyPr/>
          <a:lstStyle/>
          <a:p>
            <a:r>
              <a:rPr lang="en-US" sz="3600" b="1" dirty="0">
                <a:latin typeface="Times New Roman" pitchFamily="18" charset="0"/>
                <a:ea typeface="Calibri" panose="020F0502020204030204" pitchFamily="34" charset="0"/>
                <a:cs typeface="Times New Roman" pitchFamily="18" charset="0"/>
              </a:rPr>
              <a:t>Continue</a:t>
            </a:r>
            <a:endParaRPr lang="en-IN" dirty="0"/>
          </a:p>
        </p:txBody>
      </p:sp>
      <p:pic>
        <p:nvPicPr>
          <p:cNvPr id="3" name="Picture 2">
            <a:extLst>
              <a:ext uri="{FF2B5EF4-FFF2-40B4-BE49-F238E27FC236}">
                <a16:creationId xmlns:a16="http://schemas.microsoft.com/office/drawing/2014/main" id="{5E9B2CDB-28C7-2AD4-FBCF-F80C585F93BA}"/>
              </a:ext>
            </a:extLst>
          </p:cNvPr>
          <p:cNvPicPr>
            <a:picLocks noChangeAspect="1"/>
          </p:cNvPicPr>
          <p:nvPr/>
        </p:nvPicPr>
        <p:blipFill>
          <a:blip r:embed="rId2"/>
          <a:stretch>
            <a:fillRect/>
          </a:stretch>
        </p:blipFill>
        <p:spPr>
          <a:xfrm>
            <a:off x="954194" y="852036"/>
            <a:ext cx="10283611" cy="5383248"/>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772B1-F19B-BE0D-F013-AFD4D0B21F91}"/>
              </a:ext>
            </a:extLst>
          </p:cNvPr>
          <p:cNvSpPr/>
          <p:nvPr/>
        </p:nvSpPr>
        <p:spPr>
          <a:xfrm>
            <a:off x="1754643" y="308654"/>
            <a:ext cx="8808581" cy="759119"/>
          </a:xfrm>
          <a:prstGeom prst="rect">
            <a:avLst/>
          </a:prstGeom>
        </p:spPr>
        <p:txBody>
          <a:bodyPr wrap="square">
            <a:spAutoFit/>
          </a:bodyPr>
          <a:lstStyle/>
          <a:p>
            <a:pPr algn="ctr"/>
            <a:r>
              <a:rPr lang="en-US" sz="4333" dirty="0">
                <a:ln w="0"/>
                <a:solidFill>
                  <a:schemeClr val="bg2">
                    <a:lumMod val="25000"/>
                  </a:schemeClr>
                </a:solidFill>
                <a:effectLst>
                  <a:outerShdw blurRad="38100" dist="25400" dir="5400000" algn="ctr" rotWithShape="0">
                    <a:srgbClr val="6E747A">
                      <a:alpha val="43000"/>
                    </a:srgbClr>
                  </a:outerShdw>
                </a:effectLst>
              </a:rPr>
              <a:t>SECOND LEVEL</a:t>
            </a:r>
            <a:endParaRPr lang="en-US" sz="4333" dirty="0">
              <a:solidFill>
                <a:schemeClr val="bg2">
                  <a:lumMod val="25000"/>
                </a:schemeClr>
              </a:solidFill>
            </a:endParaRPr>
          </a:p>
        </p:txBody>
      </p:sp>
      <p:pic>
        <p:nvPicPr>
          <p:cNvPr id="4" name="Picture 3">
            <a:extLst>
              <a:ext uri="{FF2B5EF4-FFF2-40B4-BE49-F238E27FC236}">
                <a16:creationId xmlns:a16="http://schemas.microsoft.com/office/drawing/2014/main" id="{83789EAD-925E-293B-EDE9-D7DE51688AB9}"/>
              </a:ext>
            </a:extLst>
          </p:cNvPr>
          <p:cNvPicPr>
            <a:picLocks noChangeAspect="1"/>
          </p:cNvPicPr>
          <p:nvPr/>
        </p:nvPicPr>
        <p:blipFill>
          <a:blip r:embed="rId2"/>
          <a:stretch>
            <a:fillRect/>
          </a:stretch>
        </p:blipFill>
        <p:spPr>
          <a:xfrm>
            <a:off x="582805" y="1337738"/>
            <a:ext cx="11374734" cy="4540335"/>
          </a:xfrm>
          <a:prstGeom prst="rect">
            <a:avLst/>
          </a:prstGeom>
        </p:spPr>
      </p:pic>
    </p:spTree>
    <p:extLst>
      <p:ext uri="{BB962C8B-B14F-4D97-AF65-F5344CB8AC3E}">
        <p14:creationId xmlns:p14="http://schemas.microsoft.com/office/powerpoint/2010/main" val="1816632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16B9CD5-2EC9-3BDE-6DAE-5A71CFB6C71F}"/>
              </a:ext>
            </a:extLst>
          </p:cNvPr>
          <p:cNvSpPr txBox="1">
            <a:spLocks/>
          </p:cNvSpPr>
          <p:nvPr/>
        </p:nvSpPr>
        <p:spPr>
          <a:xfrm>
            <a:off x="1321656" y="-561101"/>
            <a:ext cx="4941771" cy="11222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r>
              <a:rPr lang="en-US" sz="3600" b="1" dirty="0">
                <a:latin typeface="Times New Roman" pitchFamily="18" charset="0"/>
                <a:ea typeface="Calibri" panose="020F0502020204030204" pitchFamily="34" charset="0"/>
                <a:cs typeface="Times New Roman" pitchFamily="18" charset="0"/>
              </a:rPr>
              <a:t>Continue</a:t>
            </a:r>
            <a:endParaRPr lang="en-IN" dirty="0"/>
          </a:p>
        </p:txBody>
      </p:sp>
      <p:pic>
        <p:nvPicPr>
          <p:cNvPr id="4" name="Picture 3">
            <a:extLst>
              <a:ext uri="{FF2B5EF4-FFF2-40B4-BE49-F238E27FC236}">
                <a16:creationId xmlns:a16="http://schemas.microsoft.com/office/drawing/2014/main" id="{349EE42E-87FE-DD17-FCBE-1AAFB26E44B2}"/>
              </a:ext>
            </a:extLst>
          </p:cNvPr>
          <p:cNvPicPr>
            <a:picLocks noChangeAspect="1"/>
          </p:cNvPicPr>
          <p:nvPr/>
        </p:nvPicPr>
        <p:blipFill>
          <a:blip r:embed="rId2"/>
          <a:stretch>
            <a:fillRect/>
          </a:stretch>
        </p:blipFill>
        <p:spPr>
          <a:xfrm>
            <a:off x="784174" y="1371389"/>
            <a:ext cx="10958505" cy="4697815"/>
          </a:xfrm>
          <a:prstGeom prst="rect">
            <a:avLst/>
          </a:prstGeom>
        </p:spPr>
      </p:pic>
    </p:spTree>
    <p:extLst>
      <p:ext uri="{BB962C8B-B14F-4D97-AF65-F5344CB8AC3E}">
        <p14:creationId xmlns:p14="http://schemas.microsoft.com/office/powerpoint/2010/main" val="425477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AA37BF-34DB-3CC6-23F0-212E892FB570}"/>
              </a:ext>
            </a:extLst>
          </p:cNvPr>
          <p:cNvSpPr/>
          <p:nvPr/>
        </p:nvSpPr>
        <p:spPr>
          <a:xfrm>
            <a:off x="1754643" y="308654"/>
            <a:ext cx="8808581" cy="759119"/>
          </a:xfrm>
          <a:prstGeom prst="rect">
            <a:avLst/>
          </a:prstGeom>
        </p:spPr>
        <p:txBody>
          <a:bodyPr wrap="square">
            <a:spAutoFit/>
          </a:bodyPr>
          <a:lstStyle/>
          <a:p>
            <a:pPr algn="ctr"/>
            <a:r>
              <a:rPr lang="en-US" sz="4333" dirty="0">
                <a:ln w="0"/>
                <a:solidFill>
                  <a:schemeClr val="bg2">
                    <a:lumMod val="25000"/>
                  </a:schemeClr>
                </a:solidFill>
                <a:effectLst>
                  <a:outerShdw blurRad="38100" dist="25400" dir="5400000" algn="ctr" rotWithShape="0">
                    <a:srgbClr val="6E747A">
                      <a:alpha val="43000"/>
                    </a:srgbClr>
                  </a:outerShdw>
                </a:effectLst>
              </a:rPr>
              <a:t>THIRD LEVEL</a:t>
            </a:r>
            <a:endParaRPr lang="en-US" sz="4333" dirty="0">
              <a:solidFill>
                <a:schemeClr val="bg2">
                  <a:lumMod val="25000"/>
                </a:schemeClr>
              </a:solidFill>
            </a:endParaRPr>
          </a:p>
        </p:txBody>
      </p:sp>
      <p:pic>
        <p:nvPicPr>
          <p:cNvPr id="4" name="Picture 3">
            <a:extLst>
              <a:ext uri="{FF2B5EF4-FFF2-40B4-BE49-F238E27FC236}">
                <a16:creationId xmlns:a16="http://schemas.microsoft.com/office/drawing/2014/main" id="{902DB84F-D3BB-B91E-A30E-A4021FB8E214}"/>
              </a:ext>
            </a:extLst>
          </p:cNvPr>
          <p:cNvPicPr>
            <a:picLocks noChangeAspect="1"/>
          </p:cNvPicPr>
          <p:nvPr/>
        </p:nvPicPr>
        <p:blipFill>
          <a:blip r:embed="rId2"/>
          <a:stretch>
            <a:fillRect/>
          </a:stretch>
        </p:blipFill>
        <p:spPr>
          <a:xfrm>
            <a:off x="344347" y="1250776"/>
            <a:ext cx="11503306" cy="4647605"/>
          </a:xfrm>
          <a:prstGeom prst="rect">
            <a:avLst/>
          </a:prstGeom>
        </p:spPr>
      </p:pic>
    </p:spTree>
    <p:extLst>
      <p:ext uri="{BB962C8B-B14F-4D97-AF65-F5344CB8AC3E}">
        <p14:creationId xmlns:p14="http://schemas.microsoft.com/office/powerpoint/2010/main" val="54654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219825" y="2571235"/>
            <a:ext cx="5362575" cy="1448315"/>
          </a:xfrm>
        </p:spPr>
        <p:txBody>
          <a:bodyPr/>
          <a:lstStyle/>
          <a:p>
            <a:r>
              <a:rPr lang="en-US" b="1" i="1" dirty="0">
                <a:effectLst>
                  <a:outerShdw blurRad="38100" dist="38100" dir="2700000" algn="tl">
                    <a:srgbClr val="000000">
                      <a:alpha val="43137"/>
                    </a:srgbClr>
                  </a:outerShdw>
                </a:effectLst>
              </a:rPr>
              <a:t>   Data Dictionary</a:t>
            </a:r>
          </a:p>
        </p:txBody>
      </p:sp>
    </p:spTree>
    <p:extLst>
      <p:ext uri="{BB962C8B-B14F-4D97-AF65-F5344CB8AC3E}">
        <p14:creationId xmlns:p14="http://schemas.microsoft.com/office/powerpoint/2010/main" val="70778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152525" y="1171923"/>
            <a:ext cx="2562225" cy="413447"/>
          </a:xfrm>
          <a:prstGeom prst="rect">
            <a:avLst/>
          </a:prstGeom>
        </p:spPr>
        <p:txBody>
          <a:bodyPr wrap="squar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1.  Login :-</a:t>
            </a:r>
            <a:endParaRPr lang="en-IN" sz="1300" dirty="0">
              <a:latin typeface="Calibri" panose="020F0502020204030204" pitchFamily="34" charset="0"/>
              <a:ea typeface="Calibri" panose="020F0502020204030204" pitchFamily="34" charset="0"/>
              <a:cs typeface="Shruti"/>
            </a:endParaRPr>
          </a:p>
        </p:txBody>
      </p:sp>
      <p:graphicFrame>
        <p:nvGraphicFramePr>
          <p:cNvPr id="20" name="Table 19"/>
          <p:cNvGraphicFramePr>
            <a:graphicFrameLocks noGrp="1"/>
          </p:cNvGraphicFramePr>
          <p:nvPr/>
        </p:nvGraphicFramePr>
        <p:xfrm>
          <a:off x="971549" y="1692181"/>
          <a:ext cx="10677525" cy="4545916"/>
        </p:xfrm>
        <a:graphic>
          <a:graphicData uri="http://schemas.openxmlformats.org/drawingml/2006/table">
            <a:tbl>
              <a:tblPr firstRow="1" bandRow="1">
                <a:tableStyleId>{5C22544A-7EE6-4342-B048-85BDC9FD1C3A}</a:tableStyleId>
              </a:tblPr>
              <a:tblGrid>
                <a:gridCol w="2135505">
                  <a:extLst>
                    <a:ext uri="{9D8B030D-6E8A-4147-A177-3AD203B41FA5}">
                      <a16:colId xmlns:a16="http://schemas.microsoft.com/office/drawing/2014/main" val="20000"/>
                    </a:ext>
                  </a:extLst>
                </a:gridCol>
                <a:gridCol w="2135505">
                  <a:extLst>
                    <a:ext uri="{9D8B030D-6E8A-4147-A177-3AD203B41FA5}">
                      <a16:colId xmlns:a16="http://schemas.microsoft.com/office/drawing/2014/main" val="20001"/>
                    </a:ext>
                  </a:extLst>
                </a:gridCol>
                <a:gridCol w="2135505">
                  <a:extLst>
                    <a:ext uri="{9D8B030D-6E8A-4147-A177-3AD203B41FA5}">
                      <a16:colId xmlns:a16="http://schemas.microsoft.com/office/drawing/2014/main" val="20002"/>
                    </a:ext>
                  </a:extLst>
                </a:gridCol>
                <a:gridCol w="2135505">
                  <a:extLst>
                    <a:ext uri="{9D8B030D-6E8A-4147-A177-3AD203B41FA5}">
                      <a16:colId xmlns:a16="http://schemas.microsoft.com/office/drawing/2014/main" val="20003"/>
                    </a:ext>
                  </a:extLst>
                </a:gridCol>
                <a:gridCol w="2135505">
                  <a:extLst>
                    <a:ext uri="{9D8B030D-6E8A-4147-A177-3AD203B41FA5}">
                      <a16:colId xmlns:a16="http://schemas.microsoft.com/office/drawing/2014/main" val="20004"/>
                    </a:ext>
                  </a:extLst>
                </a:gridCol>
              </a:tblGrid>
              <a:tr h="558946">
                <a:tc>
                  <a:txBody>
                    <a:bodyPr/>
                    <a:lstStyle/>
                    <a:p>
                      <a:pPr marL="457200" algn="ctr">
                        <a:lnSpc>
                          <a:spcPct val="107000"/>
                        </a:lnSpc>
                        <a:spcAft>
                          <a:spcPts val="0"/>
                        </a:spcAft>
                      </a:pPr>
                      <a:r>
                        <a:rPr lang="en-US" sz="1600" dirty="0">
                          <a:effectLst/>
                          <a:latin typeface="Times New Roman" pitchFamily="18" charset="0"/>
                          <a:cs typeface="Times New Roman" pitchFamily="18" charset="0"/>
                        </a:rPr>
                        <a:t>Field Name</a:t>
                      </a:r>
                      <a:endParaRPr lang="en-IN" sz="16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600" dirty="0">
                          <a:effectLst/>
                          <a:latin typeface="Times New Roman" pitchFamily="18" charset="0"/>
                          <a:cs typeface="Times New Roman" pitchFamily="18" charset="0"/>
                        </a:rPr>
                        <a:t>Type</a:t>
                      </a:r>
                      <a:endParaRPr lang="en-IN" sz="16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600" dirty="0">
                          <a:effectLst/>
                          <a:latin typeface="Times New Roman" pitchFamily="18" charset="0"/>
                          <a:cs typeface="Times New Roman" pitchFamily="18" charset="0"/>
                        </a:rPr>
                        <a:t>Size</a:t>
                      </a:r>
                      <a:endParaRPr lang="en-IN" sz="16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600" dirty="0">
                          <a:effectLst/>
                          <a:latin typeface="Times New Roman" pitchFamily="18" charset="0"/>
                          <a:cs typeface="Times New Roman" pitchFamily="18" charset="0"/>
                        </a:rPr>
                        <a:t>Constraint</a:t>
                      </a:r>
                      <a:endParaRPr lang="en-IN" sz="16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600" dirty="0">
                          <a:effectLst/>
                          <a:latin typeface="Times New Roman" pitchFamily="18" charset="0"/>
                          <a:cs typeface="Times New Roman" pitchFamily="18" charset="0"/>
                        </a:rPr>
                        <a:t>Description</a:t>
                      </a:r>
                      <a:endParaRPr lang="en-IN" sz="16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630306">
                <a:tc>
                  <a:txBody>
                    <a:bodyPr/>
                    <a:lstStyle/>
                    <a:p>
                      <a:r>
                        <a:rPr lang="en-US" sz="1600" dirty="0">
                          <a:latin typeface="Times New Roman" pitchFamily="18" charset="0"/>
                          <a:cs typeface="Times New Roman" pitchFamily="18" charset="0"/>
                        </a:rPr>
                        <a:t>u_id</a:t>
                      </a:r>
                    </a:p>
                  </a:txBody>
                  <a:tcPr marL="99060" marR="99060" marT="49530" marB="49530"/>
                </a:tc>
                <a:tc>
                  <a:txBody>
                    <a:bodyPr/>
                    <a:lstStyle/>
                    <a:p>
                      <a:r>
                        <a:rPr lang="en-US" sz="1600" dirty="0">
                          <a:latin typeface="Times New Roman" pitchFamily="18" charset="0"/>
                          <a:cs typeface="Times New Roman" pitchFamily="18" charset="0"/>
                        </a:rPr>
                        <a:t>Int</a:t>
                      </a:r>
                    </a:p>
                  </a:txBody>
                  <a:tcPr marL="99060" marR="99060" marT="49530" marB="49530"/>
                </a:tc>
                <a:tc>
                  <a:txBody>
                    <a:bodyPr/>
                    <a:lstStyle/>
                    <a:p>
                      <a:r>
                        <a:rPr lang="en-US" sz="1600" dirty="0">
                          <a:latin typeface="Times New Roman" pitchFamily="18" charset="0"/>
                          <a:cs typeface="Times New Roman" pitchFamily="18" charset="0"/>
                        </a:rPr>
                        <a:t>20</a:t>
                      </a:r>
                    </a:p>
                  </a:txBody>
                  <a:tcPr marL="99060" marR="99060" marT="49530" marB="49530"/>
                </a:tc>
                <a:tc>
                  <a:txBody>
                    <a:bodyPr/>
                    <a:lstStyle/>
                    <a:p>
                      <a:r>
                        <a:rPr lang="en-US" sz="1600" dirty="0">
                          <a:latin typeface="Times New Roman" pitchFamily="18" charset="0"/>
                          <a:cs typeface="Times New Roman" pitchFamily="18" charset="0"/>
                        </a:rPr>
                        <a:t>Primary</a:t>
                      </a:r>
                      <a:r>
                        <a:rPr lang="en-US" sz="1600" baseline="0" dirty="0">
                          <a:latin typeface="Times New Roman" pitchFamily="18" charset="0"/>
                          <a:cs typeface="Times New Roman" pitchFamily="18" charset="0"/>
                        </a:rPr>
                        <a:t> key </a:t>
                      </a:r>
                      <a:endParaRPr lang="en-US" sz="1600" dirty="0">
                        <a:latin typeface="Times New Roman" pitchFamily="18" charset="0"/>
                        <a:cs typeface="Times New Roman" pitchFamily="18" charset="0"/>
                      </a:endParaRPr>
                    </a:p>
                  </a:txBody>
                  <a:tcPr marL="99060" marR="99060" marT="49530" marB="49530"/>
                </a:tc>
                <a:tc>
                  <a:txBody>
                    <a:bodyPr/>
                    <a:lstStyle/>
                    <a:p>
                      <a:r>
                        <a:rPr lang="en-US" sz="1600" dirty="0">
                          <a:latin typeface="Times New Roman" pitchFamily="18" charset="0"/>
                          <a:cs typeface="Times New Roman" pitchFamily="18" charset="0"/>
                        </a:rPr>
                        <a:t>user/admin</a:t>
                      </a:r>
                      <a:r>
                        <a:rPr lang="en-US" sz="1600" baseline="0" dirty="0">
                          <a:latin typeface="Times New Roman" pitchFamily="18" charset="0"/>
                          <a:cs typeface="Times New Roman" pitchFamily="18" charset="0"/>
                        </a:rPr>
                        <a:t>  id </a:t>
                      </a:r>
                      <a:endParaRPr lang="en-US" sz="16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1"/>
                  </a:ext>
                </a:extLst>
              </a:tr>
              <a:tr h="556704">
                <a:tc>
                  <a:txBody>
                    <a:bodyPr/>
                    <a:lstStyle/>
                    <a:p>
                      <a:r>
                        <a:rPr lang="en-US" sz="1600" dirty="0">
                          <a:solidFill>
                            <a:schemeClr val="tx1"/>
                          </a:solidFill>
                          <a:latin typeface="Times New Roman" pitchFamily="18" charset="0"/>
                          <a:cs typeface="Times New Roman" pitchFamily="18" charset="0"/>
                        </a:rPr>
                        <a:t>u_name</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50</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dirty="0">
                          <a:latin typeface="Times New Roman" pitchFamily="18" charset="0"/>
                          <a:cs typeface="Times New Roman" pitchFamily="18" charset="0"/>
                        </a:rPr>
                        <a:t>user/admin</a:t>
                      </a:r>
                      <a:r>
                        <a:rPr lang="en-US" sz="1600" baseline="0" dirty="0">
                          <a:latin typeface="Times New Roman" pitchFamily="18" charset="0"/>
                          <a:cs typeface="Times New Roman" pitchFamily="18" charset="0"/>
                        </a:rPr>
                        <a:t> name</a:t>
                      </a:r>
                      <a:endParaRPr lang="en-US" sz="16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2"/>
                  </a:ext>
                </a:extLst>
              </a:tr>
              <a:tr h="382648">
                <a:tc>
                  <a:txBody>
                    <a:bodyPr/>
                    <a:lstStyle/>
                    <a:p>
                      <a:r>
                        <a:rPr lang="en-US" sz="1600" dirty="0">
                          <a:latin typeface="Times New Roman" pitchFamily="18" charset="0"/>
                          <a:cs typeface="Times New Roman" pitchFamily="18" charset="0"/>
                        </a:rPr>
                        <a:t>u_mail</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50</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baseline="0" dirty="0">
                          <a:latin typeface="Times New Roman" pitchFamily="18" charset="0"/>
                          <a:cs typeface="Times New Roman" pitchFamily="18" charset="0"/>
                        </a:rPr>
                        <a:t> user/admin mail</a:t>
                      </a:r>
                      <a:endParaRPr lang="en-US" sz="16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3"/>
                  </a:ext>
                </a:extLst>
              </a:tr>
              <a:tr h="630306">
                <a:tc>
                  <a:txBody>
                    <a:bodyPr/>
                    <a:lstStyle/>
                    <a:p>
                      <a:r>
                        <a:rPr lang="en-US" sz="1600" dirty="0">
                          <a:latin typeface="Times New Roman" pitchFamily="18" charset="0"/>
                          <a:cs typeface="Times New Roman" pitchFamily="18" charset="0"/>
                        </a:rPr>
                        <a:t>u_mobile</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15</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baseline="0" dirty="0">
                          <a:latin typeface="Times New Roman" pitchFamily="18" charset="0"/>
                          <a:cs typeface="Times New Roman" pitchFamily="18" charset="0"/>
                        </a:rPr>
                        <a:t> user/admin mobile  number </a:t>
                      </a:r>
                      <a:endParaRPr lang="en-US" sz="16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4"/>
                  </a:ext>
                </a:extLst>
              </a:tr>
              <a:tr h="382648">
                <a:tc>
                  <a:txBody>
                    <a:bodyPr/>
                    <a:lstStyle/>
                    <a:p>
                      <a:r>
                        <a:rPr lang="en-US" sz="1600" dirty="0">
                          <a:latin typeface="Times New Roman" pitchFamily="18" charset="0"/>
                          <a:cs typeface="Times New Roman" pitchFamily="18" charset="0"/>
                        </a:rPr>
                        <a:t>u_date</a:t>
                      </a:r>
                    </a:p>
                  </a:txBody>
                  <a:tcPr marL="99060" marR="99060" marT="49530" marB="49530"/>
                </a:tc>
                <a:tc>
                  <a:txBody>
                    <a:bodyPr/>
                    <a:lstStyle/>
                    <a:p>
                      <a:r>
                        <a:rPr lang="en-US" sz="1600" dirty="0">
                          <a:latin typeface="Times New Roman" pitchFamily="18" charset="0"/>
                          <a:cs typeface="Times New Roman" pitchFamily="18" charset="0"/>
                        </a:rPr>
                        <a:t>Date</a:t>
                      </a:r>
                    </a:p>
                  </a:txBody>
                  <a:tcPr marL="99060" marR="99060" marT="49530" marB="49530"/>
                </a:tc>
                <a:tc>
                  <a:txBody>
                    <a:bodyPr/>
                    <a:lstStyle/>
                    <a:p>
                      <a:r>
                        <a:rPr lang="en-US" sz="1600" dirty="0">
                          <a:latin typeface="Times New Roman" pitchFamily="18" charset="0"/>
                          <a:cs typeface="Times New Roman" pitchFamily="18" charset="0"/>
                        </a:rPr>
                        <a:t>-</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dirty="0">
                          <a:latin typeface="Times New Roman" pitchFamily="18" charset="0"/>
                          <a:cs typeface="Times New Roman" pitchFamily="18" charset="0"/>
                        </a:rPr>
                        <a:t>Date</a:t>
                      </a:r>
                    </a:p>
                  </a:txBody>
                  <a:tcPr marL="99060" marR="99060" marT="49530" marB="49530"/>
                </a:tc>
                <a:extLst>
                  <a:ext uri="{0D108BD9-81ED-4DB2-BD59-A6C34878D82A}">
                    <a16:rowId xmlns:a16="http://schemas.microsoft.com/office/drawing/2014/main" val="10005"/>
                  </a:ext>
                </a:extLst>
              </a:tr>
              <a:tr h="391404">
                <a:tc>
                  <a:txBody>
                    <a:bodyPr/>
                    <a:lstStyle/>
                    <a:p>
                      <a:r>
                        <a:rPr lang="en-US" sz="1600" dirty="0">
                          <a:latin typeface="Times New Roman" pitchFamily="18" charset="0"/>
                          <a:cs typeface="Times New Roman" pitchFamily="18" charset="0"/>
                        </a:rPr>
                        <a:t>u_pass</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20</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dirty="0">
                          <a:latin typeface="Times New Roman" pitchFamily="18" charset="0"/>
                          <a:cs typeface="Times New Roman" pitchFamily="18" charset="0"/>
                        </a:rPr>
                        <a:t>user/admin</a:t>
                      </a:r>
                      <a:r>
                        <a:rPr lang="en-US" sz="1600" baseline="0" dirty="0">
                          <a:latin typeface="Times New Roman" pitchFamily="18" charset="0"/>
                          <a:cs typeface="Times New Roman" pitchFamily="18" charset="0"/>
                        </a:rPr>
                        <a:t> password</a:t>
                      </a:r>
                      <a:endParaRPr lang="en-US" sz="16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6"/>
                  </a:ext>
                </a:extLst>
              </a:tr>
              <a:tr h="382648">
                <a:tc>
                  <a:txBody>
                    <a:bodyPr/>
                    <a:lstStyle/>
                    <a:p>
                      <a:r>
                        <a:rPr lang="en-US" sz="1600" dirty="0">
                          <a:latin typeface="Times New Roman" pitchFamily="18" charset="0"/>
                          <a:cs typeface="Times New Roman" pitchFamily="18" charset="0"/>
                        </a:rPr>
                        <a:t>u_role</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20</a:t>
                      </a:r>
                    </a:p>
                  </a:txBody>
                  <a:tcPr marL="99060" marR="99060" marT="49530" marB="49530"/>
                </a:tc>
                <a:tc>
                  <a:txBody>
                    <a:bodyPr/>
                    <a:lstStyle/>
                    <a:p>
                      <a:r>
                        <a:rPr lang="en-US" sz="1600" dirty="0">
                          <a:latin typeface="Times New Roman" pitchFamily="18" charset="0"/>
                          <a:cs typeface="Times New Roman" pitchFamily="18" charset="0"/>
                        </a:rPr>
                        <a:t>Not null</a:t>
                      </a:r>
                    </a:p>
                  </a:txBody>
                  <a:tcPr marL="99060" marR="99060" marT="49530" marB="49530"/>
                </a:tc>
                <a:tc>
                  <a:txBody>
                    <a:bodyPr/>
                    <a:lstStyle/>
                    <a:p>
                      <a:r>
                        <a:rPr lang="en-US" sz="1600" dirty="0">
                          <a:latin typeface="Times New Roman" pitchFamily="18" charset="0"/>
                          <a:cs typeface="Times New Roman" pitchFamily="18" charset="0"/>
                        </a:rPr>
                        <a:t> role </a:t>
                      </a:r>
                    </a:p>
                  </a:txBody>
                  <a:tcPr marL="99060" marR="99060" marT="49530" marB="49530"/>
                </a:tc>
                <a:extLst>
                  <a:ext uri="{0D108BD9-81ED-4DB2-BD59-A6C34878D82A}">
                    <a16:rowId xmlns:a16="http://schemas.microsoft.com/office/drawing/2014/main" val="10007"/>
                  </a:ext>
                </a:extLst>
              </a:tr>
              <a:tr h="630306">
                <a:tc>
                  <a:txBody>
                    <a:bodyPr/>
                    <a:lstStyle/>
                    <a:p>
                      <a:r>
                        <a:rPr lang="en-US" sz="1600" dirty="0">
                          <a:latin typeface="Times New Roman" pitchFamily="18" charset="0"/>
                          <a:cs typeface="Times New Roman" pitchFamily="18" charset="0"/>
                        </a:rPr>
                        <a:t>u_img</a:t>
                      </a:r>
                    </a:p>
                  </a:txBody>
                  <a:tcPr marL="99060" marR="99060" marT="49530" marB="49530"/>
                </a:tc>
                <a:tc>
                  <a:txBody>
                    <a:bodyPr/>
                    <a:lstStyle/>
                    <a:p>
                      <a:r>
                        <a:rPr lang="en-US" sz="1600" dirty="0">
                          <a:latin typeface="Times New Roman" pitchFamily="18" charset="0"/>
                          <a:cs typeface="Times New Roman" pitchFamily="18" charset="0"/>
                        </a:rPr>
                        <a:t>Varchar</a:t>
                      </a:r>
                    </a:p>
                  </a:txBody>
                  <a:tcPr marL="99060" marR="99060" marT="49530" marB="49530"/>
                </a:tc>
                <a:tc>
                  <a:txBody>
                    <a:bodyPr/>
                    <a:lstStyle/>
                    <a:p>
                      <a:r>
                        <a:rPr lang="en-US" sz="1600" dirty="0">
                          <a:latin typeface="Times New Roman" pitchFamily="18" charset="0"/>
                          <a:cs typeface="Times New Roman" pitchFamily="18" charset="0"/>
                        </a:rPr>
                        <a:t>50</a:t>
                      </a:r>
                    </a:p>
                  </a:txBody>
                  <a:tcPr marL="99060" marR="99060" marT="49530" marB="49530"/>
                </a:tc>
                <a:tc>
                  <a:txBody>
                    <a:bodyPr/>
                    <a:lstStyle/>
                    <a:p>
                      <a:r>
                        <a:rPr lang="en-US" sz="1600" dirty="0">
                          <a:latin typeface="Times New Roman" pitchFamily="18" charset="0"/>
                          <a:cs typeface="Times New Roman" pitchFamily="18" charset="0"/>
                        </a:rPr>
                        <a:t>Not</a:t>
                      </a:r>
                      <a:r>
                        <a:rPr lang="en-US" sz="1600" baseline="0" dirty="0">
                          <a:latin typeface="Times New Roman" pitchFamily="18" charset="0"/>
                          <a:cs typeface="Times New Roman" pitchFamily="18" charset="0"/>
                        </a:rPr>
                        <a:t> null</a:t>
                      </a:r>
                      <a:endParaRPr lang="en-US" sz="1600" dirty="0">
                        <a:latin typeface="Times New Roman" pitchFamily="18" charset="0"/>
                        <a:cs typeface="Times New Roman" pitchFamily="18" charset="0"/>
                      </a:endParaRPr>
                    </a:p>
                  </a:txBody>
                  <a:tcPr marL="99060" marR="99060" marT="49530" marB="49530"/>
                </a:tc>
                <a:tc>
                  <a:txBody>
                    <a:bodyPr/>
                    <a:lstStyle/>
                    <a:p>
                      <a:r>
                        <a:rPr lang="en-US" sz="1600" dirty="0">
                          <a:latin typeface="Times New Roman" pitchFamily="18" charset="0"/>
                          <a:cs typeface="Times New Roman" pitchFamily="18" charset="0"/>
                        </a:rPr>
                        <a:t>user/admin</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image path</a:t>
                      </a:r>
                    </a:p>
                  </a:txBody>
                  <a:tcPr marL="99060" marR="99060" marT="49530" marB="4953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8496" y="979688"/>
            <a:ext cx="4962653" cy="413447"/>
          </a:xfrm>
          <a:prstGeom prst="rect">
            <a:avLst/>
          </a:prstGeom>
        </p:spPr>
        <p:txBody>
          <a:bodyPr wrap="squar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	  2.  Cat :-</a:t>
            </a:r>
            <a:endParaRPr lang="en-IN" sz="1300" dirty="0">
              <a:latin typeface="Calibri" panose="020F0502020204030204" pitchFamily="34" charset="0"/>
              <a:ea typeface="Calibri" panose="020F0502020204030204" pitchFamily="34" charset="0"/>
              <a:cs typeface="Shruti"/>
            </a:endParaRPr>
          </a:p>
        </p:txBody>
      </p:sp>
      <p:graphicFrame>
        <p:nvGraphicFramePr>
          <p:cNvPr id="7" name="Table 6"/>
          <p:cNvGraphicFramePr>
            <a:graphicFrameLocks noGrp="1"/>
          </p:cNvGraphicFramePr>
          <p:nvPr/>
        </p:nvGraphicFramePr>
        <p:xfrm>
          <a:off x="1505999" y="1641140"/>
          <a:ext cx="9601200" cy="3031427"/>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1920240">
                  <a:extLst>
                    <a:ext uri="{9D8B030D-6E8A-4147-A177-3AD203B41FA5}">
                      <a16:colId xmlns:a16="http://schemas.microsoft.com/office/drawing/2014/main" val="20002"/>
                    </a:ext>
                  </a:extLst>
                </a:gridCol>
                <a:gridCol w="1920240">
                  <a:extLst>
                    <a:ext uri="{9D8B030D-6E8A-4147-A177-3AD203B41FA5}">
                      <a16:colId xmlns:a16="http://schemas.microsoft.com/office/drawing/2014/main" val="20003"/>
                    </a:ext>
                  </a:extLst>
                </a:gridCol>
                <a:gridCol w="1920240">
                  <a:extLst>
                    <a:ext uri="{9D8B030D-6E8A-4147-A177-3AD203B41FA5}">
                      <a16:colId xmlns:a16="http://schemas.microsoft.com/office/drawing/2014/main" val="20004"/>
                    </a:ext>
                  </a:extLst>
                </a:gridCol>
              </a:tblGrid>
              <a:tr h="621808">
                <a:tc>
                  <a:txBody>
                    <a:bodyPr/>
                    <a:lstStyle/>
                    <a:p>
                      <a:pPr marL="457200" algn="l">
                        <a:lnSpc>
                          <a:spcPct val="107000"/>
                        </a:lnSpc>
                        <a:spcAft>
                          <a:spcPts val="0"/>
                        </a:spcAft>
                      </a:pPr>
                      <a:r>
                        <a:rPr lang="en-US" sz="1600" dirty="0">
                          <a:effectLst/>
                        </a:rPr>
                        <a:t>Field Name</a:t>
                      </a:r>
                      <a:endParaRPr lang="en-IN" sz="1600" dirty="0">
                        <a:effectLst/>
                        <a:latin typeface="Calibri" panose="020F0502020204030204" pitchFamily="34" charset="0"/>
                        <a:ea typeface="Calibri" panose="020F0502020204030204" pitchFamily="34" charset="0"/>
                        <a:cs typeface="Shruti"/>
                      </a:endParaRPr>
                    </a:p>
                  </a:txBody>
                  <a:tcPr marL="74295" marR="74295" marT="0" marB="0" anchor="ctr"/>
                </a:tc>
                <a:tc>
                  <a:txBody>
                    <a:bodyPr/>
                    <a:lstStyle/>
                    <a:p>
                      <a:pPr marL="457200" algn="l">
                        <a:lnSpc>
                          <a:spcPct val="107000"/>
                        </a:lnSpc>
                        <a:spcAft>
                          <a:spcPts val="0"/>
                        </a:spcAft>
                      </a:pPr>
                      <a:r>
                        <a:rPr lang="en-US" sz="1600" dirty="0">
                          <a:effectLst/>
                        </a:rPr>
                        <a:t>Type</a:t>
                      </a:r>
                      <a:endParaRPr lang="en-IN" sz="1600" dirty="0">
                        <a:effectLst/>
                        <a:latin typeface="Calibri" panose="020F0502020204030204" pitchFamily="34" charset="0"/>
                        <a:ea typeface="Calibri" panose="020F0502020204030204" pitchFamily="34" charset="0"/>
                        <a:cs typeface="Shruti"/>
                      </a:endParaRPr>
                    </a:p>
                  </a:txBody>
                  <a:tcPr marL="74295" marR="74295" marT="0" marB="0" anchor="ctr"/>
                </a:tc>
                <a:tc>
                  <a:txBody>
                    <a:bodyPr/>
                    <a:lstStyle/>
                    <a:p>
                      <a:pPr marL="457200" algn="l">
                        <a:lnSpc>
                          <a:spcPct val="107000"/>
                        </a:lnSpc>
                        <a:spcAft>
                          <a:spcPts val="0"/>
                        </a:spcAft>
                      </a:pPr>
                      <a:r>
                        <a:rPr lang="en-US" sz="1600" dirty="0">
                          <a:effectLst/>
                        </a:rPr>
                        <a:t>Size</a:t>
                      </a:r>
                      <a:endParaRPr lang="en-IN" sz="1600" dirty="0">
                        <a:effectLst/>
                        <a:latin typeface="Calibri" panose="020F0502020204030204" pitchFamily="34" charset="0"/>
                        <a:ea typeface="Calibri" panose="020F0502020204030204" pitchFamily="34" charset="0"/>
                        <a:cs typeface="Shruti"/>
                      </a:endParaRPr>
                    </a:p>
                  </a:txBody>
                  <a:tcPr marL="74295" marR="74295" marT="0" marB="0" anchor="ctr"/>
                </a:tc>
                <a:tc>
                  <a:txBody>
                    <a:bodyPr/>
                    <a:lstStyle/>
                    <a:p>
                      <a:pPr marL="457200" algn="l">
                        <a:lnSpc>
                          <a:spcPct val="107000"/>
                        </a:lnSpc>
                        <a:spcAft>
                          <a:spcPts val="0"/>
                        </a:spcAft>
                      </a:pPr>
                      <a:r>
                        <a:rPr lang="en-US" sz="1600" dirty="0">
                          <a:effectLst/>
                        </a:rPr>
                        <a:t>Constraint</a:t>
                      </a:r>
                      <a:endParaRPr lang="en-IN" sz="1600" dirty="0">
                        <a:effectLst/>
                        <a:latin typeface="Calibri" panose="020F0502020204030204" pitchFamily="34" charset="0"/>
                        <a:ea typeface="Calibri" panose="020F0502020204030204" pitchFamily="34" charset="0"/>
                        <a:cs typeface="Shruti"/>
                      </a:endParaRPr>
                    </a:p>
                  </a:txBody>
                  <a:tcPr marL="74295" marR="74295" marT="0" marB="0" anchor="ctr"/>
                </a:tc>
                <a:tc>
                  <a:txBody>
                    <a:bodyPr/>
                    <a:lstStyle/>
                    <a:p>
                      <a:pPr marL="457200" algn="l">
                        <a:lnSpc>
                          <a:spcPct val="107000"/>
                        </a:lnSpc>
                        <a:spcAft>
                          <a:spcPts val="0"/>
                        </a:spcAft>
                      </a:pPr>
                      <a:r>
                        <a:rPr lang="en-US" sz="1600" dirty="0">
                          <a:effectLst/>
                        </a:rPr>
                        <a:t>Description</a:t>
                      </a:r>
                      <a:endParaRPr lang="en-IN" sz="1600" dirty="0">
                        <a:effectLst/>
                        <a:latin typeface="Calibri" panose="020F0502020204030204" pitchFamily="34" charset="0"/>
                        <a:ea typeface="Calibri" panose="020F0502020204030204" pitchFamily="34" charset="0"/>
                        <a:cs typeface="Shruti"/>
                      </a:endParaRPr>
                    </a:p>
                  </a:txBody>
                  <a:tcPr marL="74295" marR="74295" marT="0" marB="0" anchor="ctr"/>
                </a:tc>
                <a:extLst>
                  <a:ext uri="{0D108BD9-81ED-4DB2-BD59-A6C34878D82A}">
                    <a16:rowId xmlns:a16="http://schemas.microsoft.com/office/drawing/2014/main" val="10000"/>
                  </a:ext>
                </a:extLst>
              </a:tr>
              <a:tr h="693420">
                <a:tc>
                  <a:txBody>
                    <a:bodyPr/>
                    <a:lstStyle/>
                    <a:p>
                      <a:pPr algn="l"/>
                      <a:r>
                        <a:rPr lang="en-US" sz="1600" dirty="0"/>
                        <a:t>Id</a:t>
                      </a:r>
                    </a:p>
                  </a:txBody>
                  <a:tcPr marL="99060" marR="99060" marT="49530" marB="49530"/>
                </a:tc>
                <a:tc>
                  <a:txBody>
                    <a:bodyPr/>
                    <a:lstStyle/>
                    <a:p>
                      <a:pPr algn="l"/>
                      <a:r>
                        <a:rPr lang="en-US" sz="1600" dirty="0"/>
                        <a:t>Int</a:t>
                      </a:r>
                    </a:p>
                  </a:txBody>
                  <a:tcPr marL="99060" marR="99060" marT="49530" marB="49530"/>
                </a:tc>
                <a:tc>
                  <a:txBody>
                    <a:bodyPr/>
                    <a:lstStyle/>
                    <a:p>
                      <a:pPr algn="l"/>
                      <a:r>
                        <a:rPr lang="en-US" sz="1600" dirty="0"/>
                        <a:t>20</a:t>
                      </a:r>
                    </a:p>
                  </a:txBody>
                  <a:tcPr marL="99060" marR="99060" marT="49530" marB="49530"/>
                </a:tc>
                <a:tc>
                  <a:txBody>
                    <a:bodyPr/>
                    <a:lstStyle/>
                    <a:p>
                      <a:pPr algn="l"/>
                      <a:r>
                        <a:rPr lang="en-US" sz="1600" dirty="0"/>
                        <a:t>Primary key</a:t>
                      </a:r>
                    </a:p>
                  </a:txBody>
                  <a:tcPr marL="99060" marR="99060" marT="49530" marB="49530"/>
                </a:tc>
                <a:tc>
                  <a:txBody>
                    <a:bodyPr/>
                    <a:lstStyle/>
                    <a:p>
                      <a:pPr algn="l"/>
                      <a:r>
                        <a:rPr lang="en-US" sz="1600" baseline="0" dirty="0"/>
                        <a:t>category id</a:t>
                      </a:r>
                      <a:endParaRPr lang="en-US" sz="1600" dirty="0"/>
                    </a:p>
                  </a:txBody>
                  <a:tcPr marL="99060" marR="99060" marT="49530" marB="49530"/>
                </a:tc>
                <a:extLst>
                  <a:ext uri="{0D108BD9-81ED-4DB2-BD59-A6C34878D82A}">
                    <a16:rowId xmlns:a16="http://schemas.microsoft.com/office/drawing/2014/main" val="10001"/>
                  </a:ext>
                </a:extLst>
              </a:tr>
              <a:tr h="510313">
                <a:tc>
                  <a:txBody>
                    <a:bodyPr/>
                    <a:lstStyle/>
                    <a:p>
                      <a:pPr algn="l"/>
                      <a:r>
                        <a:rPr lang="en-US" sz="1600" dirty="0"/>
                        <a:t>Category_name</a:t>
                      </a:r>
                    </a:p>
                  </a:txBody>
                  <a:tcPr marL="99060" marR="99060" marT="49530" marB="49530"/>
                </a:tc>
                <a:tc>
                  <a:txBody>
                    <a:bodyPr/>
                    <a:lstStyle/>
                    <a:p>
                      <a:pPr algn="l"/>
                      <a:r>
                        <a:rPr lang="en-US" sz="1600" dirty="0"/>
                        <a:t>Varchar</a:t>
                      </a:r>
                    </a:p>
                  </a:txBody>
                  <a:tcPr marL="99060" marR="99060" marT="49530" marB="49530"/>
                </a:tc>
                <a:tc>
                  <a:txBody>
                    <a:bodyPr/>
                    <a:lstStyle/>
                    <a:p>
                      <a:pPr algn="l"/>
                      <a:r>
                        <a:rPr lang="en-US" sz="1600" dirty="0"/>
                        <a:t>50</a:t>
                      </a:r>
                    </a:p>
                  </a:txBody>
                  <a:tcPr marL="99060" marR="99060" marT="49530" marB="49530"/>
                </a:tc>
                <a:tc>
                  <a:txBody>
                    <a:bodyPr/>
                    <a:lstStyle/>
                    <a:p>
                      <a:pPr algn="l"/>
                      <a:r>
                        <a:rPr lang="en-US" sz="1600" dirty="0"/>
                        <a:t>Not null</a:t>
                      </a:r>
                    </a:p>
                  </a:txBody>
                  <a:tcPr marL="99060" marR="99060" marT="49530" marB="49530"/>
                </a:tc>
                <a:tc>
                  <a:txBody>
                    <a:bodyPr/>
                    <a:lstStyle/>
                    <a:p>
                      <a:pPr algn="l"/>
                      <a:r>
                        <a:rPr lang="en-US" sz="1600" baseline="0" dirty="0"/>
                        <a:t>category name</a:t>
                      </a:r>
                      <a:endParaRPr lang="en-US" sz="1600" dirty="0"/>
                    </a:p>
                  </a:txBody>
                  <a:tcPr marL="99060" marR="99060" marT="49530" marB="49530"/>
                </a:tc>
                <a:extLst>
                  <a:ext uri="{0D108BD9-81ED-4DB2-BD59-A6C34878D82A}">
                    <a16:rowId xmlns:a16="http://schemas.microsoft.com/office/drawing/2014/main" val="10002"/>
                  </a:ext>
                </a:extLst>
              </a:tr>
              <a:tr h="512466">
                <a:tc>
                  <a:txBody>
                    <a:bodyPr/>
                    <a:lstStyle/>
                    <a:p>
                      <a:pPr algn="l"/>
                      <a:r>
                        <a:rPr lang="en-US" sz="1600" dirty="0"/>
                        <a:t>Category_code</a:t>
                      </a:r>
                    </a:p>
                  </a:txBody>
                  <a:tcPr marL="99060" marR="99060" marT="49530" marB="49530"/>
                </a:tc>
                <a:tc>
                  <a:txBody>
                    <a:bodyPr/>
                    <a:lstStyle/>
                    <a:p>
                      <a:pPr algn="l"/>
                      <a:r>
                        <a:rPr lang="en-US" sz="1600" dirty="0"/>
                        <a:t>Varchar</a:t>
                      </a:r>
                    </a:p>
                  </a:txBody>
                  <a:tcPr marL="99060" marR="99060" marT="49530" marB="49530"/>
                </a:tc>
                <a:tc>
                  <a:txBody>
                    <a:bodyPr/>
                    <a:lstStyle/>
                    <a:p>
                      <a:pPr algn="l"/>
                      <a:r>
                        <a:rPr lang="en-US" sz="1600" dirty="0"/>
                        <a:t>50</a:t>
                      </a:r>
                    </a:p>
                  </a:txBody>
                  <a:tcPr marL="99060" marR="99060" marT="49530" marB="49530"/>
                </a:tc>
                <a:tc>
                  <a:txBody>
                    <a:bodyPr/>
                    <a:lstStyle/>
                    <a:p>
                      <a:pPr algn="l"/>
                      <a:r>
                        <a:rPr lang="en-US" sz="1600" dirty="0"/>
                        <a:t>Unique key</a:t>
                      </a:r>
                    </a:p>
                  </a:txBody>
                  <a:tcPr marL="99060" marR="99060" marT="49530" marB="49530"/>
                </a:tc>
                <a:tc>
                  <a:txBody>
                    <a:bodyPr/>
                    <a:lstStyle/>
                    <a:p>
                      <a:pPr algn="l"/>
                      <a:r>
                        <a:rPr lang="en-US" sz="1600" dirty="0"/>
                        <a:t>category</a:t>
                      </a:r>
                      <a:r>
                        <a:rPr lang="en-US" sz="1600" baseline="0" dirty="0"/>
                        <a:t> code</a:t>
                      </a:r>
                      <a:endParaRPr lang="en-US" sz="1600" dirty="0"/>
                    </a:p>
                  </a:txBody>
                  <a:tcPr marL="99060" marR="99060" marT="49530" marB="49530"/>
                </a:tc>
                <a:extLst>
                  <a:ext uri="{0D108BD9-81ED-4DB2-BD59-A6C34878D82A}">
                    <a16:rowId xmlns:a16="http://schemas.microsoft.com/office/drawing/2014/main" val="10003"/>
                  </a:ext>
                </a:extLst>
              </a:tr>
              <a:tr h="693420">
                <a:tc>
                  <a:txBody>
                    <a:bodyPr/>
                    <a:lstStyle/>
                    <a:p>
                      <a:pPr algn="l"/>
                      <a:r>
                        <a:rPr lang="en-US" sz="1600" dirty="0"/>
                        <a:t>image</a:t>
                      </a:r>
                    </a:p>
                  </a:txBody>
                  <a:tcPr marL="99060" marR="99060" marT="49530" marB="49530"/>
                </a:tc>
                <a:tc>
                  <a:txBody>
                    <a:bodyPr/>
                    <a:lstStyle/>
                    <a:p>
                      <a:pPr algn="l"/>
                      <a:r>
                        <a:rPr lang="en-US" sz="1600" dirty="0"/>
                        <a:t>Varchar</a:t>
                      </a:r>
                    </a:p>
                  </a:txBody>
                  <a:tcPr marL="99060" marR="99060" marT="49530" marB="49530"/>
                </a:tc>
                <a:tc>
                  <a:txBody>
                    <a:bodyPr/>
                    <a:lstStyle/>
                    <a:p>
                      <a:pPr algn="l"/>
                      <a:r>
                        <a:rPr lang="en-US" sz="1600" dirty="0"/>
                        <a:t>50</a:t>
                      </a:r>
                    </a:p>
                  </a:txBody>
                  <a:tcPr marL="99060" marR="99060" marT="49530" marB="49530"/>
                </a:tc>
                <a:tc>
                  <a:txBody>
                    <a:bodyPr/>
                    <a:lstStyle/>
                    <a:p>
                      <a:pPr algn="l"/>
                      <a:r>
                        <a:rPr lang="en-US" sz="1600" dirty="0"/>
                        <a:t>Not null</a:t>
                      </a:r>
                    </a:p>
                  </a:txBody>
                  <a:tcPr marL="99060" marR="99060" marT="49530" marB="49530"/>
                </a:tc>
                <a:tc>
                  <a:txBody>
                    <a:bodyPr/>
                    <a:lstStyle/>
                    <a:p>
                      <a:pPr algn="l"/>
                      <a:r>
                        <a:rPr lang="en-US" sz="1600" baseline="0" dirty="0"/>
                        <a:t>category image</a:t>
                      </a:r>
                      <a:endParaRPr lang="en-US" sz="1600" dirty="0"/>
                    </a:p>
                  </a:txBody>
                  <a:tcPr marL="99060" marR="99060" marT="49530" marB="4953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graphicFrame>
        <p:nvGraphicFramePr>
          <p:cNvPr id="8" name="Table 7"/>
          <p:cNvGraphicFramePr>
            <a:graphicFrameLocks noGrp="1"/>
          </p:cNvGraphicFramePr>
          <p:nvPr/>
        </p:nvGraphicFramePr>
        <p:xfrm>
          <a:off x="2070100" y="990599"/>
          <a:ext cx="8128000" cy="5546369"/>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655611">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sng" dirty="0">
                          <a:effectLst/>
                        </a:rPr>
                        <a:t>Project Title</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IN" sz="1100" dirty="0">
                          <a:effectLst/>
                        </a:rPr>
                        <a:t>INVENTORY MANAGEMENT SYSTEM</a:t>
                      </a: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0"/>
                  </a:ext>
                </a:extLst>
              </a:tr>
              <a:tr h="739744">
                <a:tc>
                  <a:txBody>
                    <a:bodyPr/>
                    <a:lstStyle/>
                    <a:p>
                      <a:pPr algn="ctr">
                        <a:lnSpc>
                          <a:spcPct val="150000"/>
                        </a:lnSpc>
                        <a:spcAft>
                          <a:spcPts val="0"/>
                        </a:spcAft>
                      </a:pPr>
                      <a:r>
                        <a:rPr lang="en-US" sz="1100" u="none" strike="noStrike" dirty="0">
                          <a:effectLst/>
                        </a:rPr>
                        <a:t> </a:t>
                      </a:r>
                      <a:endParaRPr lang="en-IN" sz="1100" u="none" strike="noStrike" dirty="0">
                        <a:effectLst/>
                      </a:endParaRPr>
                    </a:p>
                    <a:p>
                      <a:pPr algn="ctr">
                        <a:lnSpc>
                          <a:spcPct val="150000"/>
                        </a:lnSpc>
                        <a:spcAft>
                          <a:spcPts val="0"/>
                        </a:spcAft>
                      </a:pPr>
                      <a:r>
                        <a:rPr lang="en-US" sz="1100" dirty="0">
                          <a:effectLst/>
                        </a:rPr>
                        <a:t>  </a:t>
                      </a:r>
                      <a:r>
                        <a:rPr lang="en-US" sz="1100" u="sng" dirty="0">
                          <a:effectLst/>
                        </a:rPr>
                        <a:t>Project Objective</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marL="228600" algn="ctr">
                        <a:lnSpc>
                          <a:spcPct val="100000"/>
                        </a:lnSpc>
                        <a:spcAft>
                          <a:spcPts val="0"/>
                        </a:spcAft>
                      </a:pPr>
                      <a:endParaRPr lang="en-US" sz="1100" b="0" i="0" kern="1200" dirty="0">
                        <a:solidFill>
                          <a:schemeClr val="dk1"/>
                        </a:solidFill>
                        <a:latin typeface="+mn-lt"/>
                        <a:ea typeface="+mn-ea"/>
                        <a:cs typeface="+mn-cs"/>
                      </a:endParaRPr>
                    </a:p>
                    <a:p>
                      <a:pPr marL="228600" algn="ctr">
                        <a:lnSpc>
                          <a:spcPct val="100000"/>
                        </a:lnSpc>
                        <a:spcAft>
                          <a:spcPts val="0"/>
                        </a:spcAft>
                      </a:pPr>
                      <a:r>
                        <a:rPr lang="en-US" sz="1100" b="0" i="0" kern="1200" dirty="0">
                          <a:solidFill>
                            <a:schemeClr val="dk1"/>
                          </a:solidFill>
                          <a:latin typeface="+mn-lt"/>
                          <a:ea typeface="+mn-ea"/>
                          <a:cs typeface="+mn-cs"/>
                        </a:rPr>
                        <a:t>inventory management is to help businesses easily and      efficiently manage the ordering, stocking, storing, and using of inventory.</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1"/>
                  </a:ext>
                </a:extLst>
              </a:tr>
              <a:tr h="655611">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none" baseline="0" dirty="0">
                          <a:effectLst/>
                        </a:rPr>
                        <a:t>      </a:t>
                      </a:r>
                      <a:r>
                        <a:rPr lang="en-US" sz="1100" u="sng" dirty="0">
                          <a:effectLst/>
                        </a:rPr>
                        <a:t>Types Of Application</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dirty="0">
                          <a:effectLst/>
                        </a:rPr>
                        <a:t>PHP</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2"/>
                  </a:ext>
                </a:extLst>
              </a:tr>
              <a:tr h="761879">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sng" dirty="0">
                          <a:effectLst/>
                        </a:rPr>
                        <a:t>Front-End Tools</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dirty="0">
                          <a:effectLst/>
                        </a:rPr>
                        <a:t> </a:t>
                      </a:r>
                      <a:endParaRPr lang="en-IN" sz="1100" dirty="0">
                        <a:effectLst/>
                      </a:endParaRPr>
                    </a:p>
                    <a:p>
                      <a:pPr algn="ctr">
                        <a:lnSpc>
                          <a:spcPct val="150000"/>
                        </a:lnSpc>
                        <a:spcAft>
                          <a:spcPts val="0"/>
                        </a:spcAft>
                      </a:pPr>
                      <a:r>
                        <a:rPr lang="en-US" sz="1100" dirty="0">
                          <a:effectLst/>
                        </a:rPr>
                        <a:t>VS CODE, Notepad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3"/>
                  </a:ext>
                </a:extLst>
              </a:tr>
              <a:tr h="655611">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sng" dirty="0">
                          <a:effectLst/>
                        </a:rPr>
                        <a:t>Back-End Tools</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dirty="0">
                          <a:effectLst/>
                        </a:rPr>
                        <a:t> </a:t>
                      </a:r>
                      <a:endParaRPr lang="en-IN" sz="1100" dirty="0">
                        <a:effectLst/>
                      </a:endParaRPr>
                    </a:p>
                    <a:p>
                      <a:pPr algn="ctr">
                        <a:lnSpc>
                          <a:spcPct val="150000"/>
                        </a:lnSpc>
                        <a:spcAft>
                          <a:spcPts val="0"/>
                        </a:spcAft>
                      </a:pPr>
                      <a:r>
                        <a:rPr lang="en-US" sz="1100" dirty="0">
                          <a:effectLst/>
                        </a:rPr>
                        <a:t>  MYSQL DATABASE</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4"/>
                  </a:ext>
                </a:extLst>
              </a:tr>
              <a:tr h="675436">
                <a:tc>
                  <a:txBody>
                    <a:bodyPr/>
                    <a:lstStyle/>
                    <a:p>
                      <a:pPr algn="ctr">
                        <a:lnSpc>
                          <a:spcPct val="150000"/>
                        </a:lnSpc>
                        <a:spcAft>
                          <a:spcPts val="0"/>
                        </a:spcAft>
                      </a:pPr>
                      <a:endParaRPr lang="en-US" sz="1100" u="sng" dirty="0">
                        <a:effectLst/>
                      </a:endParaRPr>
                    </a:p>
                    <a:p>
                      <a:pPr algn="ctr">
                        <a:lnSpc>
                          <a:spcPct val="150000"/>
                        </a:lnSpc>
                        <a:spcAft>
                          <a:spcPts val="0"/>
                        </a:spcAft>
                      </a:pPr>
                      <a:r>
                        <a:rPr lang="en-US" sz="1100" u="sng" dirty="0">
                          <a:effectLst/>
                        </a:rPr>
                        <a:t>Internal Guide</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07000"/>
                        </a:lnSpc>
                        <a:spcAft>
                          <a:spcPts val="0"/>
                        </a:spcAft>
                      </a:pPr>
                      <a:endParaRPr lang="en-US" sz="1100" dirty="0">
                        <a:effectLst/>
                      </a:endParaRPr>
                    </a:p>
                    <a:p>
                      <a:pPr algn="ctr">
                        <a:lnSpc>
                          <a:spcPct val="107000"/>
                        </a:lnSpc>
                        <a:spcAft>
                          <a:spcPts val="0"/>
                        </a:spcAft>
                      </a:pPr>
                      <a:r>
                        <a:rPr lang="en-US" sz="1100" dirty="0">
                          <a:effectLst/>
                        </a:rPr>
                        <a:t> </a:t>
                      </a:r>
                      <a:r>
                        <a:rPr lang="en-US" sz="1100" baseline="0" dirty="0">
                          <a:effectLst/>
                        </a:rPr>
                        <a:t>     PROF   BHAVESH M PATEL </a:t>
                      </a:r>
                    </a:p>
                    <a:p>
                      <a:pPr algn="ctr">
                        <a:lnSpc>
                          <a:spcPct val="107000"/>
                        </a:lnSpc>
                        <a:spcAft>
                          <a:spcPts val="0"/>
                        </a:spcAft>
                      </a:pPr>
                      <a:r>
                        <a:rPr lang="en-US" sz="1100" baseline="0" dirty="0">
                          <a:effectLst/>
                        </a:rPr>
                        <a:t>PROF NIMESH I MODI </a:t>
                      </a:r>
                      <a:endParaRPr lang="en-IN" sz="1100" dirty="0">
                        <a:effectLst/>
                      </a:endParaRPr>
                    </a:p>
                  </a:txBody>
                  <a:tcPr marL="45048" marR="45048" marT="0" marB="0"/>
                </a:tc>
                <a:extLst>
                  <a:ext uri="{0D108BD9-81ED-4DB2-BD59-A6C34878D82A}">
                    <a16:rowId xmlns:a16="http://schemas.microsoft.com/office/drawing/2014/main" val="10005"/>
                  </a:ext>
                </a:extLst>
              </a:tr>
              <a:tr h="655611">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sng" dirty="0">
                          <a:effectLst/>
                        </a:rPr>
                        <a:t>Time Duration</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dirty="0">
                          <a:effectLst/>
                          <a:latin typeface="Times New Roman" pitchFamily="18" charset="0"/>
                          <a:cs typeface="Times New Roman" pitchFamily="18" charset="0"/>
                        </a:rPr>
                        <a:t> </a:t>
                      </a:r>
                    </a:p>
                    <a:p>
                      <a:pPr algn="ctr">
                        <a:lnSpc>
                          <a:spcPct val="150000"/>
                        </a:lnSpc>
                        <a:spcAft>
                          <a:spcPts val="0"/>
                        </a:spcAft>
                      </a:pPr>
                      <a:r>
                        <a:rPr lang="en-IN" sz="1100" dirty="0">
                          <a:effectLst/>
                          <a:latin typeface="Times New Roman" pitchFamily="18" charset="0"/>
                          <a:cs typeface="Times New Roman" pitchFamily="18" charset="0"/>
                        </a:rPr>
                        <a:t>6 Months </a:t>
                      </a:r>
                    </a:p>
                  </a:txBody>
                  <a:tcPr marL="45048" marR="45048" marT="0" marB="0"/>
                </a:tc>
                <a:extLst>
                  <a:ext uri="{0D108BD9-81ED-4DB2-BD59-A6C34878D82A}">
                    <a16:rowId xmlns:a16="http://schemas.microsoft.com/office/drawing/2014/main" val="10006"/>
                  </a:ext>
                </a:extLst>
              </a:tr>
              <a:tr h="655611">
                <a:tc>
                  <a:txBody>
                    <a:bodyPr/>
                    <a:lstStyle/>
                    <a:p>
                      <a:pPr algn="ctr">
                        <a:lnSpc>
                          <a:spcPct val="150000"/>
                        </a:lnSpc>
                        <a:spcAft>
                          <a:spcPts val="0"/>
                        </a:spcAft>
                      </a:pPr>
                      <a:r>
                        <a:rPr lang="en-US" sz="1100" u="none" strike="noStrike" dirty="0">
                          <a:effectLst/>
                        </a:rPr>
                        <a:t> </a:t>
                      </a:r>
                      <a:endParaRPr lang="en-IN" sz="1100" dirty="0">
                        <a:effectLst/>
                      </a:endParaRPr>
                    </a:p>
                    <a:p>
                      <a:pPr algn="ctr">
                        <a:lnSpc>
                          <a:spcPct val="150000"/>
                        </a:lnSpc>
                        <a:spcAft>
                          <a:spcPts val="0"/>
                        </a:spcAft>
                      </a:pPr>
                      <a:r>
                        <a:rPr lang="en-US" sz="1100" u="sng" dirty="0">
                          <a:effectLst/>
                        </a:rPr>
                        <a:t>Submitted To</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tc>
                  <a:txBody>
                    <a:bodyPr/>
                    <a:lstStyle/>
                    <a:p>
                      <a:pPr algn="ctr">
                        <a:lnSpc>
                          <a:spcPct val="150000"/>
                        </a:lnSpc>
                        <a:spcAft>
                          <a:spcPts val="0"/>
                        </a:spcAft>
                      </a:pPr>
                      <a:r>
                        <a:rPr lang="en-US" sz="1100" dirty="0">
                          <a:effectLst/>
                        </a:rPr>
                        <a:t> </a:t>
                      </a:r>
                      <a:endParaRPr lang="en-IN" sz="1100" dirty="0">
                        <a:effectLst/>
                      </a:endParaRPr>
                    </a:p>
                    <a:p>
                      <a:pPr algn="ctr">
                        <a:lnSpc>
                          <a:spcPct val="150000"/>
                        </a:lnSpc>
                        <a:spcAft>
                          <a:spcPts val="0"/>
                        </a:spcAft>
                      </a:pPr>
                      <a:r>
                        <a:rPr lang="en-US" sz="1100" dirty="0">
                          <a:effectLst/>
                        </a:rPr>
                        <a:t>Department Of Computer Science (HNGU).</a:t>
                      </a:r>
                      <a:endParaRPr lang="en-IN" sz="1100" dirty="0">
                        <a:effectLst/>
                      </a:endParaRPr>
                    </a:p>
                    <a:p>
                      <a:pPr algn="ctr">
                        <a:lnSpc>
                          <a:spcPct val="107000"/>
                        </a:lnSpc>
                        <a:spcAft>
                          <a:spcPts val="0"/>
                        </a:spcAft>
                      </a:pPr>
                      <a:r>
                        <a:rPr lang="en-US" sz="1100" dirty="0">
                          <a:effectLst/>
                        </a:rPr>
                        <a:t> </a:t>
                      </a:r>
                      <a:endParaRPr lang="en-IN" sz="1100" dirty="0">
                        <a:effectLst/>
                        <a:latin typeface="Calibri" panose="020F0502020204030204" pitchFamily="34" charset="0"/>
                        <a:ea typeface="Calibri" panose="020F0502020204030204" pitchFamily="34" charset="0"/>
                        <a:cs typeface="Shruti"/>
                      </a:endParaRPr>
                    </a:p>
                  </a:txBody>
                  <a:tcPr marL="45048" marR="45048" marT="0" marB="0"/>
                </a:tc>
                <a:extLst>
                  <a:ext uri="{0D108BD9-81ED-4DB2-BD59-A6C34878D82A}">
                    <a16:rowId xmlns:a16="http://schemas.microsoft.com/office/drawing/2014/main" val="10007"/>
                  </a:ext>
                </a:extLst>
              </a:tr>
            </a:tbl>
          </a:graphicData>
        </a:graphic>
      </p:graphicFrame>
      <p:sp>
        <p:nvSpPr>
          <p:cNvPr id="9" name="Rectangle 8"/>
          <p:cNvSpPr/>
          <p:nvPr/>
        </p:nvSpPr>
        <p:spPr>
          <a:xfrm>
            <a:off x="4308190" y="294391"/>
            <a:ext cx="3571917" cy="449162"/>
          </a:xfrm>
          <a:prstGeom prst="rect">
            <a:avLst/>
          </a:prstGeom>
        </p:spPr>
        <p:txBody>
          <a:bodyPr wrap="square">
            <a:spAutoFit/>
          </a:bodyPr>
          <a:lstStyle/>
          <a:p>
            <a:pPr lvl="1" algn="ctr">
              <a:lnSpc>
                <a:spcPct val="107000"/>
              </a:lnSpc>
              <a:spcAft>
                <a:spcPts val="867"/>
              </a:spcAft>
            </a:pPr>
            <a:r>
              <a:rPr lang="en-US" sz="2167" b="1" u="sng" dirty="0">
                <a:latin typeface="Times New Roman" panose="02020603050405020304" pitchFamily="18" charset="0"/>
                <a:ea typeface="Calibri" panose="020F0502020204030204" pitchFamily="34" charset="0"/>
                <a:cs typeface="Shruti"/>
              </a:rPr>
              <a:t>PROJECT  PROFILE </a:t>
            </a:r>
            <a:endParaRPr lang="en-IN" sz="1733" u="sng" dirty="0">
              <a:latin typeface="Calibri" panose="020F0502020204030204" pitchFamily="34" charset="0"/>
              <a:ea typeface="Calibri" panose="020F0502020204030204" pitchFamily="34" charset="0"/>
              <a:cs typeface="Shruti"/>
            </a:endParaRPr>
          </a:p>
        </p:txBody>
      </p:sp>
      <p:sp>
        <p:nvSpPr>
          <p:cNvPr id="5" name="Title 9">
            <a:extLst>
              <a:ext uri="{FF2B5EF4-FFF2-40B4-BE49-F238E27FC236}">
                <a16:creationId xmlns:a16="http://schemas.microsoft.com/office/drawing/2014/main" id="{569F6D74-3955-6733-E39B-4B0426ECEACF}"/>
              </a:ext>
            </a:extLst>
          </p:cNvPr>
          <p:cNvSpPr txBox="1">
            <a:spLocks/>
          </p:cNvSpPr>
          <p:nvPr/>
        </p:nvSpPr>
        <p:spPr>
          <a:xfrm>
            <a:off x="2070100" y="15013"/>
            <a:ext cx="8128000" cy="1007918"/>
          </a:xfrm>
          <a:prstGeom prst="rect">
            <a:avLst/>
          </a:prstGeom>
          <a:blipFill>
            <a:blip r:embed="rId2"/>
            <a:tile tx="0" ty="0" sx="100000" sy="100000" flip="none" algn="tl"/>
          </a:blipFill>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pPr algn="ctr"/>
            <a:endParaRPr lang="en-IN" sz="1800" b="1" u="sng" dirty="0">
              <a:solidFill>
                <a:srgbClr val="262626"/>
              </a:solidFill>
              <a:effectLst/>
              <a:latin typeface="Times New Roman" panose="02020603050405020304" pitchFamily="18" charset="0"/>
              <a:ea typeface="Times New Roman" panose="02020603050405020304" pitchFamily="18" charset="0"/>
            </a:endParaRPr>
          </a:p>
          <a:p>
            <a:pPr algn="ctr"/>
            <a:r>
              <a:rPr lang="en-US" sz="1800" b="1" u="sng" dirty="0">
                <a:latin typeface="Times New Roman" panose="02020603050405020304" pitchFamily="18" charset="0"/>
                <a:ea typeface="Calibri" panose="020F0502020204030204" pitchFamily="34" charset="0"/>
                <a:cs typeface="Shruti"/>
              </a:rPr>
              <a:t>PROJECT  PROFILE</a:t>
            </a:r>
            <a:br>
              <a:rPr lang="en-IN" sz="1800" dirty="0">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6132" y="1334403"/>
            <a:ext cx="1484702" cy="397609"/>
          </a:xfrm>
          <a:prstGeom prst="rect">
            <a:avLst/>
          </a:prstGeom>
        </p:spPr>
        <p:txBody>
          <a:bodyPr wrap="non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3. sub_cat :-</a:t>
            </a:r>
            <a:endParaRPr lang="en-IN" sz="1300" dirty="0">
              <a:latin typeface="Calibri" panose="020F0502020204030204" pitchFamily="34" charset="0"/>
              <a:ea typeface="Calibri" panose="020F0502020204030204" pitchFamily="34" charset="0"/>
              <a:cs typeface="Shruti"/>
            </a:endParaRPr>
          </a:p>
        </p:txBody>
      </p:sp>
      <p:graphicFrame>
        <p:nvGraphicFramePr>
          <p:cNvPr id="5" name="Table 4"/>
          <p:cNvGraphicFramePr>
            <a:graphicFrameLocks noGrp="1"/>
          </p:cNvGraphicFramePr>
          <p:nvPr>
            <p:extLst>
              <p:ext uri="{D42A27DB-BD31-4B8C-83A1-F6EECF244321}">
                <p14:modId xmlns:p14="http://schemas.microsoft.com/office/powerpoint/2010/main" val="3303285302"/>
              </p:ext>
            </p:extLst>
          </p:nvPr>
        </p:nvGraphicFramePr>
        <p:xfrm>
          <a:off x="1238249" y="1970989"/>
          <a:ext cx="10106025" cy="3419886"/>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20000"/>
                    </a:ext>
                  </a:extLst>
                </a:gridCol>
                <a:gridCol w="2021205">
                  <a:extLst>
                    <a:ext uri="{9D8B030D-6E8A-4147-A177-3AD203B41FA5}">
                      <a16:colId xmlns:a16="http://schemas.microsoft.com/office/drawing/2014/main" val="20001"/>
                    </a:ext>
                  </a:extLst>
                </a:gridCol>
                <a:gridCol w="2021205">
                  <a:extLst>
                    <a:ext uri="{9D8B030D-6E8A-4147-A177-3AD203B41FA5}">
                      <a16:colId xmlns:a16="http://schemas.microsoft.com/office/drawing/2014/main" val="20002"/>
                    </a:ext>
                  </a:extLst>
                </a:gridCol>
                <a:gridCol w="2021205">
                  <a:extLst>
                    <a:ext uri="{9D8B030D-6E8A-4147-A177-3AD203B41FA5}">
                      <a16:colId xmlns:a16="http://schemas.microsoft.com/office/drawing/2014/main" val="20003"/>
                    </a:ext>
                  </a:extLst>
                </a:gridCol>
                <a:gridCol w="2021205">
                  <a:extLst>
                    <a:ext uri="{9D8B030D-6E8A-4147-A177-3AD203B41FA5}">
                      <a16:colId xmlns:a16="http://schemas.microsoft.com/office/drawing/2014/main" val="20004"/>
                    </a:ext>
                  </a:extLst>
                </a:gridCol>
              </a:tblGrid>
              <a:tr h="591759">
                <a:tc>
                  <a:txBody>
                    <a:bodyPr/>
                    <a:lstStyle/>
                    <a:p>
                      <a:pPr marL="457200" algn="l">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l">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l">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l">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l">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471854">
                <a:tc>
                  <a:txBody>
                    <a:bodyPr/>
                    <a:lstStyle/>
                    <a:p>
                      <a:pPr algn="l"/>
                      <a:r>
                        <a:rPr lang="en-US" sz="1800" dirty="0">
                          <a:latin typeface="Times New Roman" pitchFamily="18" charset="0"/>
                          <a:cs typeface="Times New Roman" pitchFamily="18" charset="0"/>
                        </a:rPr>
                        <a:t>Sub_id</a:t>
                      </a:r>
                    </a:p>
                  </a:txBody>
                  <a:tcPr marL="99060" marR="99060" marT="49530" marB="49530"/>
                </a:tc>
                <a:tc>
                  <a:txBody>
                    <a:bodyPr/>
                    <a:lstStyle/>
                    <a:p>
                      <a:pPr algn="l"/>
                      <a:r>
                        <a:rPr lang="en-US" sz="1800" dirty="0">
                          <a:latin typeface="Times New Roman" pitchFamily="18" charset="0"/>
                          <a:cs typeface="Times New Roman" pitchFamily="18" charset="0"/>
                        </a:rPr>
                        <a:t>Int </a:t>
                      </a:r>
                    </a:p>
                  </a:txBody>
                  <a:tcPr marL="99060" marR="99060" marT="49530" marB="49530"/>
                </a:tc>
                <a:tc>
                  <a:txBody>
                    <a:bodyPr/>
                    <a:lstStyle/>
                    <a:p>
                      <a:pPr algn="l"/>
                      <a:r>
                        <a:rPr lang="en-US" sz="1800" dirty="0">
                          <a:latin typeface="Times New Roman" pitchFamily="18" charset="0"/>
                          <a:cs typeface="Times New Roman" pitchFamily="18" charset="0"/>
                        </a:rPr>
                        <a:t>20</a:t>
                      </a:r>
                    </a:p>
                  </a:txBody>
                  <a:tcPr marL="99060" marR="99060" marT="49530" marB="49530"/>
                </a:tc>
                <a:tc>
                  <a:txBody>
                    <a:bodyPr/>
                    <a:lstStyle/>
                    <a:p>
                      <a:pPr algn="l"/>
                      <a:r>
                        <a:rPr lang="en-US" sz="1800" dirty="0">
                          <a:latin typeface="Times New Roman" pitchFamily="18" charset="0"/>
                          <a:cs typeface="Times New Roman" pitchFamily="18" charset="0"/>
                        </a:rPr>
                        <a:t>Primary key</a:t>
                      </a:r>
                    </a:p>
                  </a:txBody>
                  <a:tcPr marL="99060" marR="99060" marT="49530" marB="49530"/>
                </a:tc>
                <a:tc>
                  <a:txBody>
                    <a:bodyPr/>
                    <a:lstStyle/>
                    <a:p>
                      <a:pPr algn="l"/>
                      <a:r>
                        <a:rPr lang="en-US" sz="1800" dirty="0">
                          <a:latin typeface="Times New Roman" pitchFamily="18" charset="0"/>
                          <a:cs typeface="Times New Roman" pitchFamily="18" charset="0"/>
                        </a:rPr>
                        <a:t>subcategory</a:t>
                      </a:r>
                      <a:r>
                        <a:rPr lang="en-US" sz="1800" baseline="0" dirty="0">
                          <a:latin typeface="Times New Roman" pitchFamily="18" charset="0"/>
                          <a:cs typeface="Times New Roman" pitchFamily="18" charset="0"/>
                        </a:rPr>
                        <a:t> id</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1"/>
                  </a:ext>
                </a:extLst>
              </a:tr>
              <a:tr h="491867">
                <a:tc>
                  <a:txBody>
                    <a:bodyPr/>
                    <a:lstStyle/>
                    <a:p>
                      <a:pPr algn="l"/>
                      <a:r>
                        <a:rPr lang="en-US" sz="1800" dirty="0">
                          <a:latin typeface="Times New Roman" pitchFamily="18" charset="0"/>
                          <a:cs typeface="Times New Roman" pitchFamily="18" charset="0"/>
                        </a:rPr>
                        <a:t>Sub_name</a:t>
                      </a:r>
                    </a:p>
                  </a:txBody>
                  <a:tcPr marL="99060" marR="99060" marT="49530" marB="49530"/>
                </a:tc>
                <a:tc>
                  <a:txBody>
                    <a:bodyPr/>
                    <a:lstStyle/>
                    <a:p>
                      <a:pPr algn="l"/>
                      <a:r>
                        <a:rPr lang="en-US" sz="1800" dirty="0">
                          <a:latin typeface="Times New Roman" pitchFamily="18" charset="0"/>
                          <a:cs typeface="Times New Roman" pitchFamily="18" charset="0"/>
                        </a:rPr>
                        <a:t>Varchar</a:t>
                      </a:r>
                    </a:p>
                  </a:txBody>
                  <a:tcPr marL="99060" marR="99060" marT="49530" marB="49530"/>
                </a:tc>
                <a:tc>
                  <a:txBody>
                    <a:bodyPr/>
                    <a:lstStyle/>
                    <a:p>
                      <a:pPr algn="l"/>
                      <a:r>
                        <a:rPr lang="en-US" sz="1800" dirty="0">
                          <a:latin typeface="Times New Roman" pitchFamily="18" charset="0"/>
                          <a:cs typeface="Times New Roman" pitchFamily="18" charset="0"/>
                        </a:rPr>
                        <a:t>50</a:t>
                      </a:r>
                    </a:p>
                  </a:txBody>
                  <a:tcPr marL="99060" marR="99060" marT="49530" marB="49530"/>
                </a:tc>
                <a:tc>
                  <a:txBody>
                    <a:bodyPr/>
                    <a:lstStyle/>
                    <a:p>
                      <a:pPr algn="l"/>
                      <a:r>
                        <a:rPr lang="en-US" sz="1800" dirty="0">
                          <a:latin typeface="Times New Roman" pitchFamily="18" charset="0"/>
                          <a:cs typeface="Times New Roman" pitchFamily="18" charset="0"/>
                        </a:rPr>
                        <a:t>Not null</a:t>
                      </a:r>
                    </a:p>
                  </a:txBody>
                  <a:tcPr marL="99060" marR="99060" marT="49530" marB="49530"/>
                </a:tc>
                <a:tc>
                  <a:txBody>
                    <a:bodyPr/>
                    <a:lstStyle/>
                    <a:p>
                      <a:pPr algn="l"/>
                      <a:r>
                        <a:rPr lang="en-US" sz="1800" dirty="0">
                          <a:latin typeface="Times New Roman" pitchFamily="18" charset="0"/>
                          <a:cs typeface="Times New Roman" pitchFamily="18" charset="0"/>
                        </a:rPr>
                        <a:t>sub-category</a:t>
                      </a:r>
                      <a:r>
                        <a:rPr lang="en-US" sz="1800" baseline="0" dirty="0">
                          <a:latin typeface="Times New Roman" pitchFamily="18" charset="0"/>
                          <a:cs typeface="Times New Roman" pitchFamily="18" charset="0"/>
                        </a:rPr>
                        <a:t> name</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2"/>
                  </a:ext>
                </a:extLst>
              </a:tr>
              <a:tr h="774746">
                <a:tc>
                  <a:txBody>
                    <a:bodyPr/>
                    <a:lstStyle/>
                    <a:p>
                      <a:pPr algn="l"/>
                      <a:r>
                        <a:rPr lang="en-US" sz="1800" dirty="0">
                          <a:latin typeface="Times New Roman" pitchFamily="18" charset="0"/>
                          <a:cs typeface="Times New Roman" pitchFamily="18" charset="0"/>
                        </a:rPr>
                        <a:t>Sub_desc</a:t>
                      </a:r>
                    </a:p>
                  </a:txBody>
                  <a:tcPr marL="99060" marR="99060" marT="49530" marB="49530"/>
                </a:tc>
                <a:tc>
                  <a:txBody>
                    <a:bodyPr/>
                    <a:lstStyle/>
                    <a:p>
                      <a:pPr algn="l"/>
                      <a:r>
                        <a:rPr lang="en-US" sz="1800" dirty="0">
                          <a:latin typeface="Times New Roman" pitchFamily="18" charset="0"/>
                          <a:cs typeface="Times New Roman" pitchFamily="18" charset="0"/>
                        </a:rPr>
                        <a:t>Varchar</a:t>
                      </a:r>
                    </a:p>
                  </a:txBody>
                  <a:tcPr marL="99060" marR="99060" marT="49530" marB="49530"/>
                </a:tc>
                <a:tc>
                  <a:txBody>
                    <a:bodyPr/>
                    <a:lstStyle/>
                    <a:p>
                      <a:pPr algn="l"/>
                      <a:r>
                        <a:rPr lang="en-US" sz="1800" dirty="0">
                          <a:latin typeface="Times New Roman" pitchFamily="18" charset="0"/>
                          <a:cs typeface="Times New Roman" pitchFamily="18" charset="0"/>
                        </a:rPr>
                        <a:t>50</a:t>
                      </a:r>
                    </a:p>
                  </a:txBody>
                  <a:tcPr marL="99060" marR="99060" marT="49530" marB="49530"/>
                </a:tc>
                <a:tc>
                  <a:txBody>
                    <a:bodyPr/>
                    <a:lstStyle/>
                    <a:p>
                      <a:pPr algn="l"/>
                      <a:r>
                        <a:rPr lang="en-US" sz="1800" dirty="0">
                          <a:latin typeface="Times New Roman" pitchFamily="18" charset="0"/>
                          <a:cs typeface="Times New Roman" pitchFamily="18" charset="0"/>
                        </a:rPr>
                        <a:t>Not null</a:t>
                      </a:r>
                    </a:p>
                  </a:txBody>
                  <a:tcPr marL="99060" marR="99060" marT="49530" marB="49530"/>
                </a:tc>
                <a:tc>
                  <a:txBody>
                    <a:bodyPr/>
                    <a:lstStyle/>
                    <a:p>
                      <a:pPr algn="l"/>
                      <a:r>
                        <a:rPr lang="en-US" sz="1800" dirty="0">
                          <a:latin typeface="Times New Roman" pitchFamily="18" charset="0"/>
                          <a:cs typeface="Times New Roman" pitchFamily="18" charset="0"/>
                        </a:rPr>
                        <a:t>sub</a:t>
                      </a:r>
                      <a:r>
                        <a:rPr lang="en-US" sz="1800" baseline="0" dirty="0">
                          <a:latin typeface="Times New Roman" pitchFamily="18" charset="0"/>
                          <a:cs typeface="Times New Roman" pitchFamily="18" charset="0"/>
                        </a:rPr>
                        <a:t>-category</a:t>
                      </a:r>
                    </a:p>
                    <a:p>
                      <a:pPr algn="l"/>
                      <a:r>
                        <a:rPr lang="en-US" sz="1800" baseline="0" dirty="0">
                          <a:latin typeface="Times New Roman" pitchFamily="18" charset="0"/>
                          <a:cs typeface="Times New Roman" pitchFamily="18" charset="0"/>
                        </a:rPr>
                        <a:t>description</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3"/>
                  </a:ext>
                </a:extLst>
              </a:tr>
              <a:tr h="396240">
                <a:tc>
                  <a:txBody>
                    <a:bodyPr/>
                    <a:lstStyle/>
                    <a:p>
                      <a:pPr algn="l"/>
                      <a:r>
                        <a:rPr lang="en-US" sz="1800" dirty="0">
                          <a:latin typeface="Times New Roman" pitchFamily="18" charset="0"/>
                          <a:cs typeface="Times New Roman" pitchFamily="18" charset="0"/>
                        </a:rPr>
                        <a:t>Cat_id</a:t>
                      </a:r>
                    </a:p>
                  </a:txBody>
                  <a:tcPr marL="99060" marR="99060" marT="49530" marB="49530"/>
                </a:tc>
                <a:tc>
                  <a:txBody>
                    <a:bodyPr/>
                    <a:lstStyle/>
                    <a:p>
                      <a:pPr algn="l"/>
                      <a:r>
                        <a:rPr lang="en-US" sz="1800" dirty="0">
                          <a:latin typeface="Times New Roman" pitchFamily="18" charset="0"/>
                          <a:cs typeface="Times New Roman" pitchFamily="18" charset="0"/>
                        </a:rPr>
                        <a:t>Varchar</a:t>
                      </a:r>
                    </a:p>
                  </a:txBody>
                  <a:tcPr marL="99060" marR="99060" marT="49530" marB="49530"/>
                </a:tc>
                <a:tc>
                  <a:txBody>
                    <a:bodyPr/>
                    <a:lstStyle/>
                    <a:p>
                      <a:pPr algn="l"/>
                      <a:r>
                        <a:rPr lang="en-US" sz="1800" dirty="0">
                          <a:latin typeface="Times New Roman" pitchFamily="18" charset="0"/>
                          <a:cs typeface="Times New Roman" pitchFamily="18" charset="0"/>
                        </a:rPr>
                        <a:t>20</a:t>
                      </a:r>
                    </a:p>
                  </a:txBody>
                  <a:tcPr marL="99060" marR="99060" marT="49530" marB="49530"/>
                </a:tc>
                <a:tc>
                  <a:txBody>
                    <a:bodyPr/>
                    <a:lstStyle/>
                    <a:p>
                      <a:pPr algn="l"/>
                      <a:r>
                        <a:rPr lang="en-US" sz="1800" dirty="0">
                          <a:latin typeface="Times New Roman" pitchFamily="18" charset="0"/>
                          <a:cs typeface="Times New Roman" pitchFamily="18" charset="0"/>
                        </a:rPr>
                        <a:t>Foreign key</a:t>
                      </a:r>
                    </a:p>
                  </a:txBody>
                  <a:tcPr marL="99060" marR="99060" marT="49530" marB="49530"/>
                </a:tc>
                <a:tc>
                  <a:txBody>
                    <a:bodyPr/>
                    <a:lstStyle/>
                    <a:p>
                      <a:pPr algn="l"/>
                      <a:r>
                        <a:rPr lang="en-US" sz="1800" dirty="0">
                          <a:latin typeface="Times New Roman" pitchFamily="18" charset="0"/>
                          <a:cs typeface="Times New Roman" pitchFamily="18" charset="0"/>
                        </a:rPr>
                        <a:t>category id </a:t>
                      </a:r>
                    </a:p>
                  </a:txBody>
                  <a:tcPr marL="99060" marR="99060" marT="49530" marB="49530"/>
                </a:tc>
                <a:extLst>
                  <a:ext uri="{0D108BD9-81ED-4DB2-BD59-A6C34878D82A}">
                    <a16:rowId xmlns:a16="http://schemas.microsoft.com/office/drawing/2014/main" val="10004"/>
                  </a:ext>
                </a:extLst>
              </a:tr>
              <a:tr h="693420">
                <a:tc>
                  <a:txBody>
                    <a:bodyPr/>
                    <a:lstStyle/>
                    <a:p>
                      <a:pPr algn="l"/>
                      <a:r>
                        <a:rPr lang="en-US" sz="1800" dirty="0">
                          <a:latin typeface="Times New Roman" pitchFamily="18" charset="0"/>
                          <a:cs typeface="Times New Roman" pitchFamily="18" charset="0"/>
                        </a:rPr>
                        <a:t>Sccode</a:t>
                      </a:r>
                    </a:p>
                  </a:txBody>
                  <a:tcPr marL="99060" marR="99060" marT="49530" marB="49530"/>
                </a:tc>
                <a:tc>
                  <a:txBody>
                    <a:bodyPr/>
                    <a:lstStyle/>
                    <a:p>
                      <a:pPr algn="l"/>
                      <a:r>
                        <a:rPr lang="en-US" sz="1800" dirty="0">
                          <a:latin typeface="Times New Roman" pitchFamily="18" charset="0"/>
                          <a:cs typeface="Times New Roman" pitchFamily="18" charset="0"/>
                        </a:rPr>
                        <a:t>Varchar</a:t>
                      </a:r>
                    </a:p>
                  </a:txBody>
                  <a:tcPr marL="99060" marR="99060" marT="49530" marB="49530"/>
                </a:tc>
                <a:tc>
                  <a:txBody>
                    <a:bodyPr/>
                    <a:lstStyle/>
                    <a:p>
                      <a:pPr algn="l"/>
                      <a:r>
                        <a:rPr lang="en-US" sz="1800" dirty="0">
                          <a:latin typeface="Times New Roman" pitchFamily="18" charset="0"/>
                          <a:cs typeface="Times New Roman" pitchFamily="18" charset="0"/>
                        </a:rPr>
                        <a:t>20</a:t>
                      </a:r>
                    </a:p>
                  </a:txBody>
                  <a:tcPr marL="99060" marR="99060" marT="49530" marB="49530"/>
                </a:tc>
                <a:tc>
                  <a:txBody>
                    <a:bodyPr/>
                    <a:lstStyle/>
                    <a:p>
                      <a:pPr algn="l"/>
                      <a:r>
                        <a:rPr lang="en-US" sz="1800" dirty="0">
                          <a:latin typeface="Times New Roman" pitchFamily="18" charset="0"/>
                          <a:cs typeface="Times New Roman" pitchFamily="18" charset="0"/>
                        </a:rPr>
                        <a:t>Unique</a:t>
                      </a:r>
                      <a:r>
                        <a:rPr lang="en-US" sz="1800" baseline="0" dirty="0">
                          <a:latin typeface="Times New Roman" pitchFamily="18" charset="0"/>
                          <a:cs typeface="Times New Roman" pitchFamily="18" charset="0"/>
                        </a:rPr>
                        <a:t> key</a:t>
                      </a:r>
                      <a:endParaRPr lang="en-US" sz="1800" dirty="0">
                        <a:latin typeface="Times New Roman" pitchFamily="18" charset="0"/>
                        <a:cs typeface="Times New Roman" pitchFamily="18" charset="0"/>
                      </a:endParaRPr>
                    </a:p>
                  </a:txBody>
                  <a:tcPr marL="99060" marR="99060" marT="49530" marB="49530"/>
                </a:tc>
                <a:tc>
                  <a:txBody>
                    <a:bodyPr/>
                    <a:lstStyle/>
                    <a:p>
                      <a:pPr algn="l"/>
                      <a:r>
                        <a:rPr lang="en-US" sz="1800" baseline="0" dirty="0">
                          <a:latin typeface="Times New Roman" pitchFamily="18" charset="0"/>
                          <a:cs typeface="Times New Roman" pitchFamily="18" charset="0"/>
                        </a:rPr>
                        <a:t>sub-category code</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9725" y="1362312"/>
            <a:ext cx="1505229" cy="413447"/>
          </a:xfrm>
          <a:prstGeom prst="rect">
            <a:avLst/>
          </a:prstGeom>
        </p:spPr>
        <p:txBody>
          <a:bodyPr wrap="squar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4. Brand :-</a:t>
            </a:r>
            <a:endParaRPr lang="en-IN" sz="1300" dirty="0">
              <a:latin typeface="Calibri" panose="020F0502020204030204" pitchFamily="34" charset="0"/>
              <a:ea typeface="Calibri" panose="020F0502020204030204" pitchFamily="34" charset="0"/>
              <a:cs typeface="Shruti"/>
            </a:endParaRPr>
          </a:p>
        </p:txBody>
      </p:sp>
      <p:graphicFrame>
        <p:nvGraphicFramePr>
          <p:cNvPr id="5" name="Table 4"/>
          <p:cNvGraphicFramePr>
            <a:graphicFrameLocks noGrp="1"/>
          </p:cNvGraphicFramePr>
          <p:nvPr/>
        </p:nvGraphicFramePr>
        <p:xfrm>
          <a:off x="1634074" y="2019301"/>
          <a:ext cx="8892990" cy="2695574"/>
        </p:xfrm>
        <a:graphic>
          <a:graphicData uri="http://schemas.openxmlformats.org/drawingml/2006/table">
            <a:tbl>
              <a:tblPr firstRow="1" bandRow="1">
                <a:tableStyleId>{5C22544A-7EE6-4342-B048-85BDC9FD1C3A}</a:tableStyleId>
              </a:tblPr>
              <a:tblGrid>
                <a:gridCol w="1778598">
                  <a:extLst>
                    <a:ext uri="{9D8B030D-6E8A-4147-A177-3AD203B41FA5}">
                      <a16:colId xmlns:a16="http://schemas.microsoft.com/office/drawing/2014/main" val="20000"/>
                    </a:ext>
                  </a:extLst>
                </a:gridCol>
                <a:gridCol w="1778598">
                  <a:extLst>
                    <a:ext uri="{9D8B030D-6E8A-4147-A177-3AD203B41FA5}">
                      <a16:colId xmlns:a16="http://schemas.microsoft.com/office/drawing/2014/main" val="20001"/>
                    </a:ext>
                  </a:extLst>
                </a:gridCol>
                <a:gridCol w="1778598">
                  <a:extLst>
                    <a:ext uri="{9D8B030D-6E8A-4147-A177-3AD203B41FA5}">
                      <a16:colId xmlns:a16="http://schemas.microsoft.com/office/drawing/2014/main" val="20002"/>
                    </a:ext>
                  </a:extLst>
                </a:gridCol>
                <a:gridCol w="1778598">
                  <a:extLst>
                    <a:ext uri="{9D8B030D-6E8A-4147-A177-3AD203B41FA5}">
                      <a16:colId xmlns:a16="http://schemas.microsoft.com/office/drawing/2014/main" val="20003"/>
                    </a:ext>
                  </a:extLst>
                </a:gridCol>
                <a:gridCol w="1778598">
                  <a:extLst>
                    <a:ext uri="{9D8B030D-6E8A-4147-A177-3AD203B41FA5}">
                      <a16:colId xmlns:a16="http://schemas.microsoft.com/office/drawing/2014/main" val="20004"/>
                    </a:ext>
                  </a:extLst>
                </a:gridCol>
              </a:tblGrid>
              <a:tr h="829223">
                <a:tc>
                  <a:txBody>
                    <a:bodyPr/>
                    <a:lstStyle/>
                    <a:p>
                      <a:pPr marL="457200" algn="ctr">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513103">
                <a:tc>
                  <a:txBody>
                    <a:bodyPr/>
                    <a:lstStyle/>
                    <a:p>
                      <a:r>
                        <a:rPr lang="en-US" sz="1800" dirty="0">
                          <a:latin typeface="Times New Roman" pitchFamily="18" charset="0"/>
                          <a:cs typeface="Times New Roman" pitchFamily="18" charset="0"/>
                        </a:rPr>
                        <a:t>b_id</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10</a:t>
                      </a:r>
                    </a:p>
                  </a:txBody>
                  <a:tcPr marL="99060" marR="99060" marT="49530" marB="49530"/>
                </a:tc>
                <a:tc>
                  <a:txBody>
                    <a:bodyPr/>
                    <a:lstStyle/>
                    <a:p>
                      <a:r>
                        <a:rPr lang="en-US" sz="1800" dirty="0">
                          <a:latin typeface="Times New Roman" pitchFamily="18" charset="0"/>
                          <a:cs typeface="Times New Roman" pitchFamily="18" charset="0"/>
                        </a:rPr>
                        <a:t>Primary</a:t>
                      </a:r>
                      <a:r>
                        <a:rPr lang="en-US" sz="1800" baseline="0" dirty="0">
                          <a:latin typeface="Times New Roman" pitchFamily="18" charset="0"/>
                          <a:cs typeface="Times New Roman" pitchFamily="18" charset="0"/>
                        </a:rPr>
                        <a:t> key</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brand id</a:t>
                      </a:r>
                    </a:p>
                  </a:txBody>
                  <a:tcPr marL="99060" marR="99060" marT="49530" marB="49530"/>
                </a:tc>
                <a:extLst>
                  <a:ext uri="{0D108BD9-81ED-4DB2-BD59-A6C34878D82A}">
                    <a16:rowId xmlns:a16="http://schemas.microsoft.com/office/drawing/2014/main" val="10001"/>
                  </a:ext>
                </a:extLst>
              </a:tr>
              <a:tr h="676624">
                <a:tc>
                  <a:txBody>
                    <a:bodyPr/>
                    <a:lstStyle/>
                    <a:p>
                      <a:r>
                        <a:rPr lang="en-US" sz="1800" dirty="0">
                          <a:latin typeface="Times New Roman" pitchFamily="18" charset="0"/>
                          <a:cs typeface="Times New Roman" pitchFamily="18" charset="0"/>
                        </a:rPr>
                        <a:t>b_name</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dirty="0">
                          <a:latin typeface="Times New Roman" pitchFamily="18" charset="0"/>
                          <a:cs typeface="Times New Roman" pitchFamily="18" charset="0"/>
                        </a:rPr>
                        <a:t>Unique key</a:t>
                      </a:r>
                    </a:p>
                  </a:txBody>
                  <a:tcPr marL="99060" marR="99060" marT="49530" marB="49530"/>
                </a:tc>
                <a:tc>
                  <a:txBody>
                    <a:bodyPr/>
                    <a:lstStyle/>
                    <a:p>
                      <a:r>
                        <a:rPr lang="en-US" sz="1800" dirty="0">
                          <a:latin typeface="Times New Roman" pitchFamily="18" charset="0"/>
                          <a:cs typeface="Times New Roman" pitchFamily="18" charset="0"/>
                        </a:rPr>
                        <a:t>brand name</a:t>
                      </a:r>
                    </a:p>
                  </a:txBody>
                  <a:tcPr marL="99060" marR="99060" marT="49530" marB="49530"/>
                </a:tc>
                <a:extLst>
                  <a:ext uri="{0D108BD9-81ED-4DB2-BD59-A6C34878D82A}">
                    <a16:rowId xmlns:a16="http://schemas.microsoft.com/office/drawing/2014/main" val="10002"/>
                  </a:ext>
                </a:extLst>
              </a:tr>
              <a:tr h="676624">
                <a:tc>
                  <a:txBody>
                    <a:bodyPr/>
                    <a:lstStyle/>
                    <a:p>
                      <a:r>
                        <a:rPr lang="en-US" sz="1800" dirty="0">
                          <a:latin typeface="Times New Roman" pitchFamily="18" charset="0"/>
                          <a:cs typeface="Times New Roman" pitchFamily="18" charset="0"/>
                        </a:rPr>
                        <a:t>b_img</a:t>
                      </a:r>
                    </a:p>
                  </a:txBody>
                  <a:tcPr marL="99060" marR="99060" marT="49530" marB="49530"/>
                </a:tc>
                <a:tc>
                  <a:txBody>
                    <a:bodyPr/>
                    <a:lstStyle/>
                    <a:p>
                      <a:r>
                        <a:rPr lang="en-US" sz="1800" dirty="0">
                          <a:latin typeface="Times New Roman" pitchFamily="18" charset="0"/>
                          <a:cs typeface="Times New Roman" pitchFamily="18" charset="0"/>
                        </a:rPr>
                        <a:t>Varchar </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a:latin typeface="Times New Roman" pitchFamily="18" charset="0"/>
                          <a:cs typeface="Times New Roman" pitchFamily="18" charset="0"/>
                        </a:rPr>
                        <a:t>brand image</a:t>
                      </a:r>
                    </a:p>
                  </a:txBody>
                  <a:tcPr marL="99060" marR="99060" marT="49530" marB="4953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4180" y="724137"/>
            <a:ext cx="1917047" cy="850105"/>
          </a:xfrm>
          <a:prstGeom prst="rect">
            <a:avLst/>
          </a:prstGeom>
        </p:spPr>
        <p:txBody>
          <a:bodyPr wrap="square">
            <a:spAutoFit/>
          </a:bodyPr>
          <a:lstStyle/>
          <a:p>
            <a:pPr>
              <a:lnSpc>
                <a:spcPct val="107000"/>
              </a:lnSpc>
              <a:spcAft>
                <a:spcPts val="867"/>
              </a:spcAft>
            </a:pPr>
            <a:r>
              <a:rPr lang="en-US" sz="2000" b="1" dirty="0">
                <a:latin typeface="Times New Roman" panose="02020603050405020304" pitchFamily="18" charset="0"/>
                <a:ea typeface="Calibri" panose="020F0502020204030204" pitchFamily="34" charset="0"/>
                <a:cs typeface="Shruti"/>
              </a:rPr>
              <a:t>  </a:t>
            </a:r>
          </a:p>
          <a:p>
            <a:pPr>
              <a:lnSpc>
                <a:spcPct val="107000"/>
              </a:lnSpc>
              <a:spcAft>
                <a:spcPts val="867"/>
              </a:spcAft>
            </a:pPr>
            <a:r>
              <a:rPr lang="en-US" sz="2000" b="1" dirty="0">
                <a:latin typeface="Times New Roman" panose="02020603050405020304" pitchFamily="18" charset="0"/>
                <a:ea typeface="Calibri" panose="020F0502020204030204" pitchFamily="34" charset="0"/>
                <a:cs typeface="Shruti"/>
              </a:rPr>
              <a:t>  5. Product :-</a:t>
            </a:r>
            <a:endParaRPr lang="en-IN" sz="2000" dirty="0">
              <a:latin typeface="Calibri" panose="020F0502020204030204" pitchFamily="34" charset="0"/>
              <a:ea typeface="Calibri" panose="020F0502020204030204" pitchFamily="34" charset="0"/>
              <a:cs typeface="Shruti"/>
            </a:endParaRPr>
          </a:p>
        </p:txBody>
      </p:sp>
      <p:graphicFrame>
        <p:nvGraphicFramePr>
          <p:cNvPr id="7" name="Table 6"/>
          <p:cNvGraphicFramePr>
            <a:graphicFrameLocks noGrp="1"/>
          </p:cNvGraphicFramePr>
          <p:nvPr/>
        </p:nvGraphicFramePr>
        <p:xfrm>
          <a:off x="1076324" y="1628777"/>
          <a:ext cx="10848975" cy="4638676"/>
        </p:xfrm>
        <a:graphic>
          <a:graphicData uri="http://schemas.openxmlformats.org/drawingml/2006/table">
            <a:tbl>
              <a:tblPr firstRow="1" bandRow="1">
                <a:tableStyleId>{5C22544A-7EE6-4342-B048-85BDC9FD1C3A}</a:tableStyleId>
              </a:tblPr>
              <a:tblGrid>
                <a:gridCol w="2169795">
                  <a:extLst>
                    <a:ext uri="{9D8B030D-6E8A-4147-A177-3AD203B41FA5}">
                      <a16:colId xmlns:a16="http://schemas.microsoft.com/office/drawing/2014/main" val="20000"/>
                    </a:ext>
                  </a:extLst>
                </a:gridCol>
                <a:gridCol w="2169795">
                  <a:extLst>
                    <a:ext uri="{9D8B030D-6E8A-4147-A177-3AD203B41FA5}">
                      <a16:colId xmlns:a16="http://schemas.microsoft.com/office/drawing/2014/main" val="20001"/>
                    </a:ext>
                  </a:extLst>
                </a:gridCol>
                <a:gridCol w="2169795">
                  <a:extLst>
                    <a:ext uri="{9D8B030D-6E8A-4147-A177-3AD203B41FA5}">
                      <a16:colId xmlns:a16="http://schemas.microsoft.com/office/drawing/2014/main" val="20002"/>
                    </a:ext>
                  </a:extLst>
                </a:gridCol>
                <a:gridCol w="2169795">
                  <a:extLst>
                    <a:ext uri="{9D8B030D-6E8A-4147-A177-3AD203B41FA5}">
                      <a16:colId xmlns:a16="http://schemas.microsoft.com/office/drawing/2014/main" val="20003"/>
                    </a:ext>
                  </a:extLst>
                </a:gridCol>
                <a:gridCol w="2169795">
                  <a:extLst>
                    <a:ext uri="{9D8B030D-6E8A-4147-A177-3AD203B41FA5}">
                      <a16:colId xmlns:a16="http://schemas.microsoft.com/office/drawing/2014/main" val="20004"/>
                    </a:ext>
                  </a:extLst>
                </a:gridCol>
              </a:tblGrid>
              <a:tr h="427228">
                <a:tc>
                  <a:txBody>
                    <a:bodyPr/>
                    <a:lstStyle/>
                    <a:p>
                      <a:pPr marL="457200" algn="ctr">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427228">
                <a:tc>
                  <a:txBody>
                    <a:bodyPr/>
                    <a:lstStyle/>
                    <a:p>
                      <a:r>
                        <a:rPr lang="en-US" sz="1800" dirty="0">
                          <a:latin typeface="Times New Roman" pitchFamily="18" charset="0"/>
                          <a:cs typeface="Times New Roman" pitchFamily="18" charset="0"/>
                        </a:rPr>
                        <a:t>P_id</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Primary</a:t>
                      </a:r>
                      <a:r>
                        <a:rPr lang="en-US" sz="1800" baseline="0" dirty="0">
                          <a:latin typeface="Times New Roman" pitchFamily="18" charset="0"/>
                          <a:cs typeface="Times New Roman" pitchFamily="18" charset="0"/>
                        </a:rPr>
                        <a:t> key</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 </a:t>
                      </a:r>
                      <a:r>
                        <a:rPr lang="en-US" sz="1800" baseline="0" dirty="0">
                          <a:latin typeface="Times New Roman" pitchFamily="18" charset="0"/>
                          <a:cs typeface="Times New Roman" pitchFamily="18" charset="0"/>
                        </a:rPr>
                        <a:t> product id</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1"/>
                  </a:ext>
                </a:extLst>
              </a:tr>
              <a:tr h="540442">
                <a:tc>
                  <a:txBody>
                    <a:bodyPr/>
                    <a:lstStyle/>
                    <a:p>
                      <a:r>
                        <a:rPr lang="en-US" sz="1800" dirty="0">
                          <a:latin typeface="Times New Roman" pitchFamily="18" charset="0"/>
                          <a:cs typeface="Times New Roman" pitchFamily="18" charset="0"/>
                        </a:rPr>
                        <a:t>P_name</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a:latin typeface="Times New Roman" pitchFamily="18" charset="0"/>
                          <a:cs typeface="Times New Roman" pitchFamily="18" charset="0"/>
                        </a:rPr>
                        <a:t>  product name</a:t>
                      </a:r>
                    </a:p>
                  </a:txBody>
                  <a:tcPr marL="99060" marR="99060" marT="49530" marB="49530"/>
                </a:tc>
                <a:extLst>
                  <a:ext uri="{0D108BD9-81ED-4DB2-BD59-A6C34878D82A}">
                    <a16:rowId xmlns:a16="http://schemas.microsoft.com/office/drawing/2014/main" val="10002"/>
                  </a:ext>
                </a:extLst>
              </a:tr>
              <a:tr h="540442">
                <a:tc>
                  <a:txBody>
                    <a:bodyPr/>
                    <a:lstStyle/>
                    <a:p>
                      <a:r>
                        <a:rPr lang="en-US" sz="1800" dirty="0">
                          <a:latin typeface="Times New Roman" pitchFamily="18" charset="0"/>
                          <a:cs typeface="Times New Roman" pitchFamily="18" charset="0"/>
                        </a:rPr>
                        <a:t>p_code</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baseline="0" dirty="0">
                          <a:latin typeface="Times New Roman" pitchFamily="18" charset="0"/>
                          <a:cs typeface="Times New Roman" pitchFamily="18" charset="0"/>
                        </a:rPr>
                        <a:t> unique key</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  product code</a:t>
                      </a:r>
                    </a:p>
                  </a:txBody>
                  <a:tcPr marL="99060" marR="99060" marT="49530" marB="49530"/>
                </a:tc>
                <a:extLst>
                  <a:ext uri="{0D108BD9-81ED-4DB2-BD59-A6C34878D82A}">
                    <a16:rowId xmlns:a16="http://schemas.microsoft.com/office/drawing/2014/main" val="10003"/>
                  </a:ext>
                </a:extLst>
              </a:tr>
              <a:tr h="427228">
                <a:tc>
                  <a:txBody>
                    <a:bodyPr/>
                    <a:lstStyle/>
                    <a:p>
                      <a:r>
                        <a:rPr lang="en-US" sz="1800" dirty="0">
                          <a:latin typeface="Times New Roman" pitchFamily="18" charset="0"/>
                          <a:cs typeface="Times New Roman" pitchFamily="18" charset="0"/>
                        </a:rPr>
                        <a:t>cat_id</a:t>
                      </a:r>
                    </a:p>
                  </a:txBody>
                  <a:tcPr marL="99060" marR="99060" marT="49530" marB="49530"/>
                </a:tc>
                <a:tc>
                  <a:txBody>
                    <a:bodyPr/>
                    <a:lstStyle/>
                    <a:p>
                      <a:r>
                        <a:rPr lang="en-US" sz="1800" dirty="0">
                          <a:latin typeface="Times New Roman" pitchFamily="18" charset="0"/>
                          <a:cs typeface="Times New Roman" pitchFamily="18" charset="0"/>
                        </a:rPr>
                        <a:t>Int </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Foreign key</a:t>
                      </a:r>
                    </a:p>
                  </a:txBody>
                  <a:tcPr marL="99060" marR="99060" marT="49530" marB="49530"/>
                </a:tc>
                <a:tc>
                  <a:txBody>
                    <a:bodyPr/>
                    <a:lstStyle/>
                    <a:p>
                      <a:r>
                        <a:rPr lang="en-US" sz="1800" dirty="0">
                          <a:latin typeface="Times New Roman" pitchFamily="18" charset="0"/>
                          <a:cs typeface="Times New Roman" pitchFamily="18" charset="0"/>
                        </a:rPr>
                        <a:t> </a:t>
                      </a:r>
                      <a:r>
                        <a:rPr lang="en-US" sz="1800" baseline="0" dirty="0">
                          <a:latin typeface="Times New Roman" pitchFamily="18" charset="0"/>
                          <a:cs typeface="Times New Roman" pitchFamily="18" charset="0"/>
                        </a:rPr>
                        <a:t> category id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4"/>
                  </a:ext>
                </a:extLst>
              </a:tr>
              <a:tr h="540442">
                <a:tc>
                  <a:txBody>
                    <a:bodyPr/>
                    <a:lstStyle/>
                    <a:p>
                      <a:r>
                        <a:rPr lang="en-US" sz="1800" dirty="0">
                          <a:latin typeface="Times New Roman" pitchFamily="18" charset="0"/>
                          <a:cs typeface="Times New Roman" pitchFamily="18" charset="0"/>
                        </a:rPr>
                        <a:t>subcat_id</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Foreign key</a:t>
                      </a:r>
                    </a:p>
                  </a:txBody>
                  <a:tcPr marL="99060" marR="99060" marT="49530" marB="49530"/>
                </a:tc>
                <a:tc>
                  <a:txBody>
                    <a:bodyPr/>
                    <a:lstStyle/>
                    <a:p>
                      <a:r>
                        <a:rPr lang="en-US" sz="1800" dirty="0">
                          <a:latin typeface="Times New Roman" pitchFamily="18" charset="0"/>
                          <a:cs typeface="Times New Roman" pitchFamily="18" charset="0"/>
                        </a:rPr>
                        <a:t>  sub-category</a:t>
                      </a:r>
                      <a:r>
                        <a:rPr lang="en-US" sz="1800" baseline="0" dirty="0">
                          <a:latin typeface="Times New Roman" pitchFamily="18" charset="0"/>
                          <a:cs typeface="Times New Roman" pitchFamily="18" charset="0"/>
                        </a:rPr>
                        <a:t> id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5"/>
                  </a:ext>
                </a:extLst>
              </a:tr>
              <a:tr h="427228">
                <a:tc>
                  <a:txBody>
                    <a:bodyPr/>
                    <a:lstStyle/>
                    <a:p>
                      <a:r>
                        <a:rPr lang="en-US" sz="1800" dirty="0">
                          <a:latin typeface="Times New Roman" pitchFamily="18" charset="0"/>
                          <a:cs typeface="Times New Roman" pitchFamily="18" charset="0"/>
                        </a:rPr>
                        <a:t>b_id</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Foreign</a:t>
                      </a:r>
                      <a:r>
                        <a:rPr lang="en-US" sz="1800" baseline="0" dirty="0">
                          <a:latin typeface="Times New Roman" pitchFamily="18" charset="0"/>
                          <a:cs typeface="Times New Roman" pitchFamily="18" charset="0"/>
                        </a:rPr>
                        <a:t> key</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  brand id</a:t>
                      </a:r>
                    </a:p>
                  </a:txBody>
                  <a:tcPr marL="99060" marR="99060" marT="49530" marB="49530"/>
                </a:tc>
                <a:extLst>
                  <a:ext uri="{0D108BD9-81ED-4DB2-BD59-A6C34878D82A}">
                    <a16:rowId xmlns:a16="http://schemas.microsoft.com/office/drawing/2014/main" val="10006"/>
                  </a:ext>
                </a:extLst>
              </a:tr>
              <a:tr h="540442">
                <a:tc>
                  <a:txBody>
                    <a:bodyPr/>
                    <a:lstStyle/>
                    <a:p>
                      <a:r>
                        <a:rPr lang="en-US" sz="1800" dirty="0">
                          <a:latin typeface="Times New Roman" pitchFamily="18" charset="0"/>
                          <a:cs typeface="Times New Roman" pitchFamily="18" charset="0"/>
                        </a:rPr>
                        <a:t>unit</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dirty="0">
                          <a:latin typeface="Times New Roman" pitchFamily="18" charset="0"/>
                          <a:cs typeface="Times New Roman" pitchFamily="18" charset="0"/>
                        </a:rPr>
                        <a:t>Not</a:t>
                      </a:r>
                      <a:r>
                        <a:rPr lang="en-US" sz="1800" baseline="0" dirty="0">
                          <a:latin typeface="Times New Roman" pitchFamily="18" charset="0"/>
                          <a:cs typeface="Times New Roman" pitchFamily="18" charset="0"/>
                        </a:rPr>
                        <a:t> null</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  product</a:t>
                      </a:r>
                      <a:r>
                        <a:rPr lang="en-US" sz="1800" baseline="0" dirty="0">
                          <a:latin typeface="Times New Roman" pitchFamily="18" charset="0"/>
                          <a:cs typeface="Times New Roman" pitchFamily="18" charset="0"/>
                        </a:rPr>
                        <a:t> units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7"/>
                  </a:ext>
                </a:extLst>
              </a:tr>
              <a:tr h="767996">
                <a:tc>
                  <a:txBody>
                    <a:bodyPr/>
                    <a:lstStyle/>
                    <a:p>
                      <a:r>
                        <a:rPr lang="en-US" sz="1800" dirty="0">
                          <a:latin typeface="Times New Roman" pitchFamily="18" charset="0"/>
                          <a:cs typeface="Times New Roman" pitchFamily="18" charset="0"/>
                        </a:rPr>
                        <a:t>Minimum_qty</a:t>
                      </a:r>
                    </a:p>
                  </a:txBody>
                  <a:tcPr marL="99060" marR="99060" marT="49530" marB="49530"/>
                </a:tc>
                <a:tc>
                  <a:txBody>
                    <a:bodyPr/>
                    <a:lstStyle/>
                    <a:p>
                      <a:r>
                        <a:rPr lang="en-US" sz="1800" dirty="0">
                          <a:latin typeface="Times New Roman" pitchFamily="18" charset="0"/>
                          <a:cs typeface="Times New Roman" pitchFamily="18" charset="0"/>
                        </a:rPr>
                        <a:t>Int </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err="1">
                          <a:latin typeface="Times New Roman" pitchFamily="18" charset="0"/>
                          <a:cs typeface="Times New Roman" pitchFamily="18" charset="0"/>
                        </a:rPr>
                        <a:t>minimun</a:t>
                      </a:r>
                      <a:r>
                        <a:rPr lang="en-US" sz="1800" baseline="0" dirty="0">
                          <a:latin typeface="Times New Roman" pitchFamily="18" charset="0"/>
                          <a:cs typeface="Times New Roman" pitchFamily="18" charset="0"/>
                        </a:rPr>
                        <a:t> quantity of product</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26268653"/>
              </p:ext>
            </p:extLst>
          </p:nvPr>
        </p:nvGraphicFramePr>
        <p:xfrm>
          <a:off x="1228724" y="1587791"/>
          <a:ext cx="10182225" cy="4571855"/>
        </p:xfrm>
        <a:graphic>
          <a:graphicData uri="http://schemas.openxmlformats.org/drawingml/2006/table">
            <a:tbl>
              <a:tblPr firstRow="1" bandRow="1">
                <a:tableStyleId>{5C22544A-7EE6-4342-B048-85BDC9FD1C3A}</a:tableStyleId>
              </a:tblPr>
              <a:tblGrid>
                <a:gridCol w="2036445">
                  <a:extLst>
                    <a:ext uri="{9D8B030D-6E8A-4147-A177-3AD203B41FA5}">
                      <a16:colId xmlns:a16="http://schemas.microsoft.com/office/drawing/2014/main" val="20000"/>
                    </a:ext>
                  </a:extLst>
                </a:gridCol>
                <a:gridCol w="2036445">
                  <a:extLst>
                    <a:ext uri="{9D8B030D-6E8A-4147-A177-3AD203B41FA5}">
                      <a16:colId xmlns:a16="http://schemas.microsoft.com/office/drawing/2014/main" val="20001"/>
                    </a:ext>
                  </a:extLst>
                </a:gridCol>
                <a:gridCol w="2036445">
                  <a:extLst>
                    <a:ext uri="{9D8B030D-6E8A-4147-A177-3AD203B41FA5}">
                      <a16:colId xmlns:a16="http://schemas.microsoft.com/office/drawing/2014/main" val="20002"/>
                    </a:ext>
                  </a:extLst>
                </a:gridCol>
                <a:gridCol w="2036445">
                  <a:extLst>
                    <a:ext uri="{9D8B030D-6E8A-4147-A177-3AD203B41FA5}">
                      <a16:colId xmlns:a16="http://schemas.microsoft.com/office/drawing/2014/main" val="20003"/>
                    </a:ext>
                  </a:extLst>
                </a:gridCol>
                <a:gridCol w="2036445">
                  <a:extLst>
                    <a:ext uri="{9D8B030D-6E8A-4147-A177-3AD203B41FA5}">
                      <a16:colId xmlns:a16="http://schemas.microsoft.com/office/drawing/2014/main" val="20004"/>
                    </a:ext>
                  </a:extLst>
                </a:gridCol>
              </a:tblGrid>
              <a:tr h="421615">
                <a:tc>
                  <a:txBody>
                    <a:bodyPr/>
                    <a:lstStyle/>
                    <a:p>
                      <a:pPr marL="457200" algn="ctr">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592859">
                <a:tc>
                  <a:txBody>
                    <a:bodyPr/>
                    <a:lstStyle/>
                    <a:p>
                      <a:r>
                        <a:rPr lang="en-US" sz="1800" dirty="0">
                          <a:latin typeface="Times New Roman" pitchFamily="18" charset="0"/>
                          <a:cs typeface="Times New Roman" pitchFamily="18" charset="0"/>
                        </a:rPr>
                        <a:t>p_desc</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100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baseline="0" dirty="0">
                          <a:latin typeface="Times New Roman" pitchFamily="18" charset="0"/>
                          <a:cs typeface="Times New Roman" pitchFamily="18" charset="0"/>
                        </a:rPr>
                        <a:t>product description</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1"/>
                  </a:ext>
                </a:extLst>
              </a:tr>
              <a:tr h="592859">
                <a:tc>
                  <a:txBody>
                    <a:bodyPr/>
                    <a:lstStyle/>
                    <a:p>
                      <a:r>
                        <a:rPr lang="en-US" sz="1800" dirty="0">
                          <a:latin typeface="Times New Roman" pitchFamily="18" charset="0"/>
                          <a:cs typeface="Times New Roman" pitchFamily="18" charset="0"/>
                        </a:rPr>
                        <a:t>quantity</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Not</a:t>
                      </a:r>
                      <a:r>
                        <a:rPr lang="en-US" sz="1800" baseline="0" dirty="0">
                          <a:latin typeface="Times New Roman" pitchFamily="18" charset="0"/>
                          <a:cs typeface="Times New Roman" pitchFamily="18" charset="0"/>
                        </a:rPr>
                        <a:t> null</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product</a:t>
                      </a:r>
                      <a:r>
                        <a:rPr lang="en-US" sz="1800" baseline="0" dirty="0">
                          <a:latin typeface="Times New Roman" pitchFamily="18" charset="0"/>
                          <a:cs typeface="Times New Roman" pitchFamily="18" charset="0"/>
                        </a:rPr>
                        <a:t> quantity</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2"/>
                  </a:ext>
                </a:extLst>
              </a:tr>
              <a:tr h="592859">
                <a:tc>
                  <a:txBody>
                    <a:bodyPr/>
                    <a:lstStyle/>
                    <a:p>
                      <a:r>
                        <a:rPr lang="en-US" sz="1800" dirty="0">
                          <a:latin typeface="Times New Roman" pitchFamily="18" charset="0"/>
                          <a:cs typeface="Times New Roman" pitchFamily="18" charset="0"/>
                        </a:rPr>
                        <a:t>discount</a:t>
                      </a:r>
                    </a:p>
                  </a:txBody>
                  <a:tcPr marL="99060" marR="99060" marT="49530" marB="49530"/>
                </a:tc>
                <a:tc>
                  <a:txBody>
                    <a:bodyPr/>
                    <a:lstStyle/>
                    <a:p>
                      <a:r>
                        <a:rPr lang="en-US" sz="1800" dirty="0">
                          <a:latin typeface="Times New Roman" pitchFamily="18" charset="0"/>
                          <a:cs typeface="Times New Roman" pitchFamily="18" charset="0"/>
                        </a:rPr>
                        <a:t>Int </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a:latin typeface="Times New Roman" pitchFamily="18" charset="0"/>
                          <a:cs typeface="Times New Roman" pitchFamily="18" charset="0"/>
                        </a:rPr>
                        <a:t>product discount</a:t>
                      </a:r>
                    </a:p>
                  </a:txBody>
                  <a:tcPr marL="99060" marR="99060" marT="49530" marB="49530"/>
                </a:tc>
                <a:extLst>
                  <a:ext uri="{0D108BD9-81ED-4DB2-BD59-A6C34878D82A}">
                    <a16:rowId xmlns:a16="http://schemas.microsoft.com/office/drawing/2014/main" val="10003"/>
                  </a:ext>
                </a:extLst>
              </a:tr>
              <a:tr h="592859">
                <a:tc>
                  <a:txBody>
                    <a:bodyPr/>
                    <a:lstStyle/>
                    <a:p>
                      <a:r>
                        <a:rPr lang="en-US" sz="1800" dirty="0">
                          <a:latin typeface="Times New Roman" pitchFamily="18" charset="0"/>
                          <a:cs typeface="Times New Roman" pitchFamily="18" charset="0"/>
                        </a:rPr>
                        <a:t>R_price</a:t>
                      </a:r>
                    </a:p>
                  </a:txBody>
                  <a:tcPr marL="99060" marR="99060" marT="49530" marB="49530"/>
                </a:tc>
                <a:tc>
                  <a:txBody>
                    <a:bodyPr/>
                    <a:lstStyle/>
                    <a:p>
                      <a:r>
                        <a:rPr lang="en-US" sz="1800" dirty="0">
                          <a:latin typeface="Times New Roman" pitchFamily="18" charset="0"/>
                          <a:cs typeface="Times New Roman" pitchFamily="18" charset="0"/>
                        </a:rPr>
                        <a:t>Int</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a:latin typeface="Times New Roman" pitchFamily="18" charset="0"/>
                          <a:cs typeface="Times New Roman" pitchFamily="18" charset="0"/>
                        </a:rPr>
                        <a:t> real price of product</a:t>
                      </a:r>
                    </a:p>
                  </a:txBody>
                  <a:tcPr marL="99060" marR="99060" marT="49530" marB="49530"/>
                </a:tc>
                <a:extLst>
                  <a:ext uri="{0D108BD9-81ED-4DB2-BD59-A6C34878D82A}">
                    <a16:rowId xmlns:a16="http://schemas.microsoft.com/office/drawing/2014/main" val="10004"/>
                  </a:ext>
                </a:extLst>
              </a:tr>
              <a:tr h="592859">
                <a:tc>
                  <a:txBody>
                    <a:bodyPr/>
                    <a:lstStyle/>
                    <a:p>
                      <a:r>
                        <a:rPr lang="en-US" sz="1800" dirty="0">
                          <a:latin typeface="Times New Roman" pitchFamily="18" charset="0"/>
                          <a:cs typeface="Times New Roman" pitchFamily="18" charset="0"/>
                        </a:rPr>
                        <a:t>P_price</a:t>
                      </a:r>
                    </a:p>
                  </a:txBody>
                  <a:tcPr marL="99060" marR="99060" marT="49530" marB="49530"/>
                </a:tc>
                <a:tc>
                  <a:txBody>
                    <a:bodyPr/>
                    <a:lstStyle/>
                    <a:p>
                      <a:r>
                        <a:rPr lang="en-US" sz="1800" dirty="0">
                          <a:latin typeface="Times New Roman" pitchFamily="18" charset="0"/>
                          <a:cs typeface="Times New Roman" pitchFamily="18" charset="0"/>
                        </a:rPr>
                        <a:t>Int </a:t>
                      </a:r>
                    </a:p>
                  </a:txBody>
                  <a:tcPr marL="99060" marR="99060" marT="49530" marB="49530"/>
                </a:tc>
                <a:tc>
                  <a:txBody>
                    <a:bodyPr/>
                    <a:lstStyle/>
                    <a:p>
                      <a:r>
                        <a:rPr lang="en-US" sz="1800" dirty="0">
                          <a:latin typeface="Times New Roman" pitchFamily="18" charset="0"/>
                          <a:cs typeface="Times New Roman" pitchFamily="18" charset="0"/>
                        </a:rPr>
                        <a:t>20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baseline="0" dirty="0">
                          <a:latin typeface="Times New Roman" pitchFamily="18" charset="0"/>
                          <a:cs typeface="Times New Roman" pitchFamily="18" charset="0"/>
                        </a:rPr>
                        <a:t>selling price of product</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5"/>
                  </a:ext>
                </a:extLst>
              </a:tr>
              <a:tr h="483404">
                <a:tc>
                  <a:txBody>
                    <a:bodyPr/>
                    <a:lstStyle/>
                    <a:p>
                      <a:r>
                        <a:rPr lang="en-US" sz="1800" dirty="0">
                          <a:latin typeface="Times New Roman" pitchFamily="18" charset="0"/>
                          <a:cs typeface="Times New Roman" pitchFamily="18" charset="0"/>
                        </a:rPr>
                        <a:t>P_status</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30</a:t>
                      </a:r>
                    </a:p>
                  </a:txBody>
                  <a:tcPr marL="99060" marR="99060" marT="49530" marB="49530"/>
                </a:tc>
                <a:tc>
                  <a:txBody>
                    <a:bodyPr/>
                    <a:lstStyle/>
                    <a:p>
                      <a:r>
                        <a:rPr lang="en-US" sz="1800" dirty="0">
                          <a:latin typeface="Times New Roman" pitchFamily="18" charset="0"/>
                          <a:cs typeface="Times New Roman" pitchFamily="18" charset="0"/>
                        </a:rPr>
                        <a:t>Not null</a:t>
                      </a:r>
                    </a:p>
                  </a:txBody>
                  <a:tcPr marL="99060" marR="99060" marT="49530" marB="49530"/>
                </a:tc>
                <a:tc>
                  <a:txBody>
                    <a:bodyPr/>
                    <a:lstStyle/>
                    <a:p>
                      <a:r>
                        <a:rPr lang="en-US" sz="1800" dirty="0">
                          <a:latin typeface="Times New Roman" pitchFamily="18" charset="0"/>
                          <a:cs typeface="Times New Roman" pitchFamily="18" charset="0"/>
                        </a:rPr>
                        <a:t>status</a:t>
                      </a:r>
                      <a:r>
                        <a:rPr lang="en-US" sz="1800" baseline="0" dirty="0">
                          <a:latin typeface="Times New Roman" pitchFamily="18" charset="0"/>
                          <a:cs typeface="Times New Roman" pitchFamily="18" charset="0"/>
                        </a:rPr>
                        <a:t> of product</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6"/>
                  </a:ext>
                </a:extLst>
              </a:tr>
              <a:tr h="592859">
                <a:tc>
                  <a:txBody>
                    <a:bodyPr/>
                    <a:lstStyle/>
                    <a:p>
                      <a:r>
                        <a:rPr lang="en-US" sz="1800" dirty="0">
                          <a:latin typeface="Times New Roman" pitchFamily="18" charset="0"/>
                          <a:cs typeface="Times New Roman" pitchFamily="18" charset="0"/>
                        </a:rPr>
                        <a:t>P_image</a:t>
                      </a:r>
                    </a:p>
                  </a:txBody>
                  <a:tcPr marL="99060" marR="99060" marT="49530" marB="49530"/>
                </a:tc>
                <a:tc>
                  <a:txBody>
                    <a:bodyPr/>
                    <a:lstStyle/>
                    <a:p>
                      <a:r>
                        <a:rPr lang="en-US" sz="1800" dirty="0">
                          <a:latin typeface="Times New Roman" pitchFamily="18" charset="0"/>
                          <a:cs typeface="Times New Roman" pitchFamily="18" charset="0"/>
                        </a:rPr>
                        <a:t>Varchar</a:t>
                      </a:r>
                    </a:p>
                  </a:txBody>
                  <a:tcPr marL="99060" marR="99060" marT="49530" marB="49530"/>
                </a:tc>
                <a:tc>
                  <a:txBody>
                    <a:bodyPr/>
                    <a:lstStyle/>
                    <a:p>
                      <a:r>
                        <a:rPr lang="en-US" sz="1800" dirty="0">
                          <a:latin typeface="Times New Roman" pitchFamily="18" charset="0"/>
                          <a:cs typeface="Times New Roman" pitchFamily="18" charset="0"/>
                        </a:rPr>
                        <a:t>50</a:t>
                      </a:r>
                    </a:p>
                  </a:txBody>
                  <a:tcPr marL="99060" marR="99060" marT="49530" marB="49530"/>
                </a:tc>
                <a:tc>
                  <a:txBody>
                    <a:bodyPr/>
                    <a:lstStyle/>
                    <a:p>
                      <a:r>
                        <a:rPr lang="en-US" sz="1800" dirty="0">
                          <a:latin typeface="Times New Roman" pitchFamily="18" charset="0"/>
                          <a:cs typeface="Times New Roman" pitchFamily="18" charset="0"/>
                        </a:rPr>
                        <a:t>Not</a:t>
                      </a:r>
                      <a:r>
                        <a:rPr lang="en-US" sz="1800" baseline="0" dirty="0">
                          <a:latin typeface="Times New Roman" pitchFamily="18" charset="0"/>
                          <a:cs typeface="Times New Roman" pitchFamily="18" charset="0"/>
                        </a:rPr>
                        <a:t> null</a:t>
                      </a:r>
                      <a:endParaRPr lang="en-US" sz="1800" dirty="0">
                        <a:latin typeface="Times New Roman" pitchFamily="18" charset="0"/>
                        <a:cs typeface="Times New Roman" pitchFamily="18" charset="0"/>
                      </a:endParaRPr>
                    </a:p>
                  </a:txBody>
                  <a:tcPr marL="99060" marR="99060" marT="49530" marB="49530"/>
                </a:tc>
                <a:tc>
                  <a:txBody>
                    <a:bodyPr/>
                    <a:lstStyle/>
                    <a:p>
                      <a:r>
                        <a:rPr lang="en-US" sz="1800" dirty="0">
                          <a:latin typeface="Times New Roman" pitchFamily="18" charset="0"/>
                          <a:cs typeface="Times New Roman" pitchFamily="18" charset="0"/>
                        </a:rPr>
                        <a:t>image</a:t>
                      </a:r>
                      <a:r>
                        <a:rPr lang="en-US" sz="1800" baseline="0" dirty="0">
                          <a:latin typeface="Times New Roman" pitchFamily="18" charset="0"/>
                          <a:cs typeface="Times New Roman" pitchFamily="18" charset="0"/>
                        </a:rPr>
                        <a:t> of product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7"/>
                  </a:ext>
                </a:extLst>
              </a:tr>
            </a:tbl>
          </a:graphicData>
        </a:graphic>
      </p:graphicFrame>
      <p:sp>
        <p:nvSpPr>
          <p:cNvPr id="7" name="Rectangle 6"/>
          <p:cNvSpPr/>
          <p:nvPr/>
        </p:nvSpPr>
        <p:spPr>
          <a:xfrm>
            <a:off x="704850" y="161737"/>
            <a:ext cx="6096000" cy="800476"/>
          </a:xfrm>
          <a:prstGeom prst="rect">
            <a:avLst/>
          </a:prstGeom>
        </p:spPr>
        <p:txBody>
          <a:bodyPr>
            <a:spAutoFit/>
          </a:bodyPr>
          <a:lstStyle/>
          <a:p>
            <a:pPr>
              <a:lnSpc>
                <a:spcPct val="107000"/>
              </a:lnSpc>
              <a:spcAft>
                <a:spcPts val="867"/>
              </a:spcAft>
            </a:pPr>
            <a:r>
              <a:rPr lang="en-US" b="1" dirty="0">
                <a:latin typeface="Times New Roman" panose="02020603050405020304" pitchFamily="18" charset="0"/>
                <a:ea typeface="Calibri" panose="020F0502020204030204" pitchFamily="34" charset="0"/>
                <a:cs typeface="Shruti"/>
              </a:rPr>
              <a:t> </a:t>
            </a:r>
          </a:p>
          <a:p>
            <a:pPr>
              <a:lnSpc>
                <a:spcPct val="107000"/>
              </a:lnSpc>
              <a:spcAft>
                <a:spcPts val="867"/>
              </a:spcAft>
            </a:pPr>
            <a:r>
              <a:rPr lang="en-US" b="1" dirty="0">
                <a:latin typeface="Times New Roman" panose="02020603050405020304" pitchFamily="18" charset="0"/>
                <a:ea typeface="Calibri" panose="020F0502020204030204" pitchFamily="34" charset="0"/>
                <a:cs typeface="Shruti"/>
              </a:rPr>
              <a:t>   </a:t>
            </a:r>
            <a:endParaRPr lang="en-US" dirty="0"/>
          </a:p>
        </p:txBody>
      </p:sp>
      <p:sp>
        <p:nvSpPr>
          <p:cNvPr id="8" name="Rectangle 7"/>
          <p:cNvSpPr/>
          <p:nvPr/>
        </p:nvSpPr>
        <p:spPr>
          <a:xfrm>
            <a:off x="1228724" y="-37966"/>
            <a:ext cx="6096000" cy="522259"/>
          </a:xfrm>
          <a:prstGeom prst="rect">
            <a:avLst/>
          </a:prstGeom>
        </p:spPr>
        <p:txBody>
          <a:bodyPr>
            <a:spAutoFit/>
          </a:bodyPr>
          <a:lstStyle/>
          <a:p>
            <a:pPr>
              <a:lnSpc>
                <a:spcPct val="107000"/>
              </a:lnSpc>
              <a:spcAft>
                <a:spcPts val="867"/>
              </a:spcAft>
            </a:pPr>
            <a:r>
              <a:rPr lang="en-US" sz="1800" b="1" dirty="0">
                <a:latin typeface="Times New Roman" pitchFamily="18" charset="0"/>
                <a:ea typeface="Calibri" panose="020F0502020204030204" pitchFamily="34" charset="0"/>
                <a:cs typeface="Times New Roman" pitchFamily="18" charset="0"/>
              </a:rPr>
              <a:t> </a:t>
            </a:r>
            <a:r>
              <a:rPr lang="en-US" sz="2800" b="1" dirty="0">
                <a:latin typeface="Times New Roman" pitchFamily="18" charset="0"/>
                <a:ea typeface="Calibri" panose="020F0502020204030204" pitchFamily="34" charset="0"/>
                <a:cs typeface="Times New Roman" pitchFamily="18" charset="0"/>
              </a:rPr>
              <a:t>Continue</a:t>
            </a:r>
            <a:r>
              <a:rPr lang="en-US" sz="1800" b="1" dirty="0">
                <a:latin typeface="Times New Roman" pitchFamily="18" charset="0"/>
                <a:ea typeface="Calibri" panose="020F0502020204030204" pitchFamily="34" charset="0"/>
                <a:cs typeface="Times New Roman" pitchFamily="18" charset="0"/>
              </a:rPr>
              <a:t> </a:t>
            </a:r>
            <a:endParaRPr lang="en-US" sz="2000" b="1" dirty="0">
              <a:latin typeface="Times New Roman" pitchFamily="18" charset="0"/>
              <a:ea typeface="Calibri" panose="020F0502020204030204" pitchFamily="34" charset="0"/>
              <a:cs typeface="Times New Roman" pitchFamily="18" charset="0"/>
            </a:endParaRPr>
          </a:p>
        </p:txBody>
      </p:sp>
    </p:spTree>
    <p:extLst>
      <p:ext uri="{BB962C8B-B14F-4D97-AF65-F5344CB8AC3E}">
        <p14:creationId xmlns:p14="http://schemas.microsoft.com/office/powerpoint/2010/main" val="212117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9250" y="1009887"/>
            <a:ext cx="2305050" cy="413447"/>
          </a:xfrm>
          <a:prstGeom prst="rect">
            <a:avLst/>
          </a:prstGeom>
        </p:spPr>
        <p:txBody>
          <a:bodyPr wrap="squar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6.  Add_To_Cart  :-</a:t>
            </a:r>
            <a:endParaRPr lang="en-IN" sz="1300" dirty="0">
              <a:latin typeface="Calibri" panose="020F0502020204030204" pitchFamily="34" charset="0"/>
              <a:ea typeface="Calibri" panose="020F0502020204030204" pitchFamily="34" charset="0"/>
              <a:cs typeface="Shruti"/>
            </a:endParaRPr>
          </a:p>
        </p:txBody>
      </p:sp>
      <p:graphicFrame>
        <p:nvGraphicFramePr>
          <p:cNvPr id="5" name="Table 4"/>
          <p:cNvGraphicFramePr>
            <a:graphicFrameLocks noGrp="1"/>
          </p:cNvGraphicFramePr>
          <p:nvPr/>
        </p:nvGraphicFramePr>
        <p:xfrm>
          <a:off x="1643599" y="1666876"/>
          <a:ext cx="9576850" cy="4154495"/>
        </p:xfrm>
        <a:graphic>
          <a:graphicData uri="http://schemas.openxmlformats.org/drawingml/2006/table">
            <a:tbl>
              <a:tblPr firstRow="1" bandRow="1">
                <a:tableStyleId>{5C22544A-7EE6-4342-B048-85BDC9FD1C3A}</a:tableStyleId>
              </a:tblPr>
              <a:tblGrid>
                <a:gridCol w="2080676">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1914525">
                  <a:extLst>
                    <a:ext uri="{9D8B030D-6E8A-4147-A177-3AD203B41FA5}">
                      <a16:colId xmlns:a16="http://schemas.microsoft.com/office/drawing/2014/main" val="20003"/>
                    </a:ext>
                  </a:extLst>
                </a:gridCol>
                <a:gridCol w="2447924">
                  <a:extLst>
                    <a:ext uri="{9D8B030D-6E8A-4147-A177-3AD203B41FA5}">
                      <a16:colId xmlns:a16="http://schemas.microsoft.com/office/drawing/2014/main" val="20004"/>
                    </a:ext>
                  </a:extLst>
                </a:gridCol>
              </a:tblGrid>
              <a:tr h="829223">
                <a:tc>
                  <a:txBody>
                    <a:bodyPr/>
                    <a:lstStyle/>
                    <a:p>
                      <a:pPr marL="457200" algn="ctr">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513103">
                <a:tc>
                  <a:txBody>
                    <a:bodyPr/>
                    <a:lstStyle/>
                    <a:p>
                      <a:r>
                        <a:rPr lang="en-IN" sz="1800" dirty="0">
                          <a:latin typeface="Times New Roman" pitchFamily="18" charset="0"/>
                          <a:cs typeface="Times New Roman" pitchFamily="18" charset="0"/>
                        </a:rPr>
                        <a:t>Product</a:t>
                      </a:r>
                      <a:r>
                        <a:rPr lang="en-US" sz="1800" dirty="0">
                          <a:latin typeface="Times New Roman" pitchFamily="18" charset="0"/>
                          <a:cs typeface="Times New Roman" pitchFamily="18" charset="0"/>
                        </a:rPr>
                        <a:t>_id</a:t>
                      </a:r>
                      <a:endParaRPr lang="en-IN"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Int</a:t>
                      </a:r>
                      <a:r>
                        <a:rPr lang="en-IN" sz="1800" baseline="0" dirty="0">
                          <a:latin typeface="Times New Roman" pitchFamily="18" charset="0"/>
                          <a:cs typeface="Times New Roman" pitchFamily="18" charset="0"/>
                        </a:rPr>
                        <a:t>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20</a:t>
                      </a:r>
                      <a:endParaRPr lang="en-US" sz="1800" dirty="0">
                        <a:latin typeface="Times New Roman" pitchFamily="18" charset="0"/>
                        <a:cs typeface="Times New Roman" pitchFamily="18" charset="0"/>
                      </a:endParaRPr>
                    </a:p>
                  </a:txBody>
                  <a:tcPr marL="99060" marR="99060" marT="49530" marB="495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Foreign key</a:t>
                      </a:r>
                    </a:p>
                    <a:p>
                      <a:endParaRPr lang="en-US" sz="1800" dirty="0">
                        <a:latin typeface="Times New Roman" pitchFamily="18" charset="0"/>
                        <a:cs typeface="Times New Roman" pitchFamily="18" charset="0"/>
                      </a:endParaRPr>
                    </a:p>
                  </a:txBody>
                  <a:tcPr marL="99060" marR="99060" marT="49530" marB="49530"/>
                </a:tc>
                <a:tc>
                  <a:txBody>
                    <a:bodyPr/>
                    <a:lstStyle/>
                    <a:p>
                      <a:r>
                        <a:rPr lang="en-IN" sz="1800" baseline="0" dirty="0">
                          <a:latin typeface="Times New Roman" pitchFamily="18" charset="0"/>
                          <a:cs typeface="Times New Roman" pitchFamily="18" charset="0"/>
                        </a:rPr>
                        <a:t>Product Id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1"/>
                  </a:ext>
                </a:extLst>
              </a:tr>
              <a:tr h="0">
                <a:tc>
                  <a:txBody>
                    <a:bodyPr/>
                    <a:lstStyle/>
                    <a:p>
                      <a:r>
                        <a:rPr lang="en-IN" sz="1800" dirty="0">
                          <a:latin typeface="Times New Roman" pitchFamily="18" charset="0"/>
                          <a:cs typeface="Times New Roman" pitchFamily="18" charset="0"/>
                        </a:rPr>
                        <a:t>User_id</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Int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20</a:t>
                      </a:r>
                      <a:endParaRPr lang="en-US" sz="1800" dirty="0">
                        <a:latin typeface="Times New Roman" pitchFamily="18" charset="0"/>
                        <a:cs typeface="Times New Roman" pitchFamily="18" charset="0"/>
                      </a:endParaRPr>
                    </a:p>
                  </a:txBody>
                  <a:tcPr marL="99060" marR="99060" marT="49530" marB="495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Foreign key</a:t>
                      </a:r>
                    </a:p>
                    <a:p>
                      <a:endParaRPr lang="en-US" sz="1800" dirty="0">
                        <a:latin typeface="Times New Roman" pitchFamily="18" charset="0"/>
                        <a:cs typeface="Times New Roman" pitchFamily="18" charset="0"/>
                      </a:endParaRPr>
                    </a:p>
                  </a:txBody>
                  <a:tcPr marL="99060" marR="99060" marT="49530" marB="49530"/>
                </a:tc>
                <a:tc>
                  <a:txBody>
                    <a:bodyPr/>
                    <a:lstStyle/>
                    <a:p>
                      <a:r>
                        <a:rPr lang="en-IN" sz="1800" baseline="0" dirty="0">
                          <a:latin typeface="Times New Roman" pitchFamily="18" charset="0"/>
                          <a:cs typeface="Times New Roman" pitchFamily="18" charset="0"/>
                        </a:rPr>
                        <a:t>User Id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2"/>
                  </a:ext>
                </a:extLst>
              </a:tr>
              <a:tr h="676624">
                <a:tc>
                  <a:txBody>
                    <a:bodyPr/>
                    <a:lstStyle/>
                    <a:p>
                      <a:r>
                        <a:rPr lang="en-IN" sz="1800" dirty="0">
                          <a:latin typeface="Times New Roman" pitchFamily="18" charset="0"/>
                          <a:cs typeface="Times New Roman" pitchFamily="18" charset="0"/>
                        </a:rPr>
                        <a:t>A_quantity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Int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20</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Not null</a:t>
                      </a:r>
                      <a:endParaRPr lang="en-US" sz="1800" dirty="0">
                        <a:latin typeface="Times New Roman" pitchFamily="18" charset="0"/>
                        <a:cs typeface="Times New Roman" pitchFamily="18" charset="0"/>
                      </a:endParaRPr>
                    </a:p>
                  </a:txBody>
                  <a:tcPr marL="99060" marR="99060" marT="49530" marB="49530"/>
                </a:tc>
                <a:tc>
                  <a:txBody>
                    <a:bodyPr/>
                    <a:lstStyle/>
                    <a:p>
                      <a:r>
                        <a:rPr lang="en-IN" sz="1800" baseline="0" dirty="0">
                          <a:latin typeface="Times New Roman" pitchFamily="18" charset="0"/>
                          <a:cs typeface="Times New Roman" pitchFamily="18" charset="0"/>
                        </a:rPr>
                        <a:t>the quantity of product </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4"/>
                  </a:ext>
                </a:extLst>
              </a:tr>
              <a:tr h="676624">
                <a:tc>
                  <a:txBody>
                    <a:bodyPr/>
                    <a:lstStyle/>
                    <a:p>
                      <a:r>
                        <a:rPr lang="en-IN" sz="1800" dirty="0">
                          <a:latin typeface="Times New Roman" pitchFamily="18" charset="0"/>
                          <a:cs typeface="Times New Roman" pitchFamily="18" charset="0"/>
                        </a:rPr>
                        <a:t>A_price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Int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20</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Not null </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pric</a:t>
                      </a:r>
                      <a:r>
                        <a:rPr lang="en-IN" sz="1800" baseline="0" dirty="0">
                          <a:latin typeface="Times New Roman" pitchFamily="18" charset="0"/>
                          <a:cs typeface="Times New Roman" pitchFamily="18" charset="0"/>
                        </a:rPr>
                        <a:t>e of the product</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5"/>
                  </a:ext>
                </a:extLst>
              </a:tr>
              <a:tr h="676624">
                <a:tc>
                  <a:txBody>
                    <a:bodyPr/>
                    <a:lstStyle/>
                    <a:p>
                      <a:r>
                        <a:rPr lang="en-IN" sz="1800" dirty="0">
                          <a:latin typeface="Times New Roman" pitchFamily="18" charset="0"/>
                          <a:cs typeface="Times New Roman" pitchFamily="18" charset="0"/>
                        </a:rPr>
                        <a:t>A_img</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Varchar</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50</a:t>
                      </a:r>
                      <a:endParaRPr lang="en-US" sz="1800" dirty="0">
                        <a:latin typeface="Times New Roman" pitchFamily="18" charset="0"/>
                        <a:cs typeface="Times New Roman" pitchFamily="18" charset="0"/>
                      </a:endParaRPr>
                    </a:p>
                  </a:txBody>
                  <a:tcPr marL="99060" marR="99060" marT="49530" marB="49530"/>
                </a:tc>
                <a:tc>
                  <a:txBody>
                    <a:bodyPr/>
                    <a:lstStyle/>
                    <a:p>
                      <a:r>
                        <a:rPr lang="en-IN" sz="1800" dirty="0">
                          <a:latin typeface="Times New Roman" pitchFamily="18" charset="0"/>
                          <a:cs typeface="Times New Roman" pitchFamily="18" charset="0"/>
                        </a:rPr>
                        <a:t>Not null</a:t>
                      </a:r>
                      <a:endParaRPr lang="en-US" sz="1800" dirty="0">
                        <a:latin typeface="Times New Roman" pitchFamily="18" charset="0"/>
                        <a:cs typeface="Times New Roman" pitchFamily="18" charset="0"/>
                      </a:endParaRPr>
                    </a:p>
                  </a:txBody>
                  <a:tcPr marL="99060" marR="99060" marT="49530" marB="49530"/>
                </a:tc>
                <a:tc>
                  <a:txBody>
                    <a:bodyPr/>
                    <a:lstStyle/>
                    <a:p>
                      <a:r>
                        <a:rPr lang="en-IN" sz="1800" baseline="0" dirty="0">
                          <a:latin typeface="Times New Roman" pitchFamily="18" charset="0"/>
                          <a:cs typeface="Times New Roman" pitchFamily="18" charset="0"/>
                        </a:rPr>
                        <a:t>image of  product</a:t>
                      </a:r>
                      <a:endParaRPr lang="en-US" sz="18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4975" y="609837"/>
            <a:ext cx="2305050" cy="413447"/>
          </a:xfrm>
          <a:prstGeom prst="rect">
            <a:avLst/>
          </a:prstGeom>
        </p:spPr>
        <p:txBody>
          <a:bodyPr wrap="square">
            <a:spAutoFit/>
          </a:bodyPr>
          <a:lstStyle/>
          <a:p>
            <a:pPr>
              <a:lnSpc>
                <a:spcPct val="107000"/>
              </a:lnSpc>
              <a:spcAft>
                <a:spcPts val="867"/>
              </a:spcAft>
            </a:pPr>
            <a:r>
              <a:rPr lang="en-US" sz="1950" b="1" dirty="0">
                <a:latin typeface="Times New Roman" panose="02020603050405020304" pitchFamily="18" charset="0"/>
                <a:ea typeface="Calibri" panose="020F0502020204030204" pitchFamily="34" charset="0"/>
                <a:cs typeface="Shruti"/>
              </a:rPr>
              <a:t>7. Order_table:-</a:t>
            </a:r>
            <a:endParaRPr lang="en-IN" sz="1300" dirty="0">
              <a:latin typeface="Calibri" panose="020F0502020204030204" pitchFamily="34" charset="0"/>
              <a:ea typeface="Calibri" panose="020F0502020204030204" pitchFamily="34" charset="0"/>
              <a:cs typeface="Shruti"/>
            </a:endParaRPr>
          </a:p>
        </p:txBody>
      </p:sp>
      <p:graphicFrame>
        <p:nvGraphicFramePr>
          <p:cNvPr id="5" name="Table 4"/>
          <p:cNvGraphicFramePr>
            <a:graphicFrameLocks noGrp="1"/>
          </p:cNvGraphicFramePr>
          <p:nvPr/>
        </p:nvGraphicFramePr>
        <p:xfrm>
          <a:off x="1653124" y="1181102"/>
          <a:ext cx="9576850" cy="4854819"/>
        </p:xfrm>
        <a:graphic>
          <a:graphicData uri="http://schemas.openxmlformats.org/drawingml/2006/table">
            <a:tbl>
              <a:tblPr firstRow="1" bandRow="1">
                <a:tableStyleId>{5C22544A-7EE6-4342-B048-85BDC9FD1C3A}</a:tableStyleId>
              </a:tblPr>
              <a:tblGrid>
                <a:gridCol w="2080676">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1914525">
                  <a:extLst>
                    <a:ext uri="{9D8B030D-6E8A-4147-A177-3AD203B41FA5}">
                      <a16:colId xmlns:a16="http://schemas.microsoft.com/office/drawing/2014/main" val="20003"/>
                    </a:ext>
                  </a:extLst>
                </a:gridCol>
                <a:gridCol w="2447924">
                  <a:extLst>
                    <a:ext uri="{9D8B030D-6E8A-4147-A177-3AD203B41FA5}">
                      <a16:colId xmlns:a16="http://schemas.microsoft.com/office/drawing/2014/main" val="20004"/>
                    </a:ext>
                  </a:extLst>
                </a:gridCol>
              </a:tblGrid>
              <a:tr h="542923">
                <a:tc>
                  <a:txBody>
                    <a:bodyPr/>
                    <a:lstStyle/>
                    <a:p>
                      <a:pPr marL="457200" algn="ctr">
                        <a:lnSpc>
                          <a:spcPct val="107000"/>
                        </a:lnSpc>
                        <a:spcAft>
                          <a:spcPts val="0"/>
                        </a:spcAft>
                      </a:pPr>
                      <a:r>
                        <a:rPr lang="en-US" sz="1800" dirty="0">
                          <a:effectLst/>
                          <a:latin typeface="Times New Roman" pitchFamily="18" charset="0"/>
                          <a:cs typeface="Times New Roman" pitchFamily="18" charset="0"/>
                        </a:rPr>
                        <a:t>Field Name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Type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Size</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Constraint</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tc>
                  <a:txBody>
                    <a:bodyPr/>
                    <a:lstStyle/>
                    <a:p>
                      <a:pPr marL="457200" algn="ctr">
                        <a:lnSpc>
                          <a:spcPct val="107000"/>
                        </a:lnSpc>
                        <a:spcAft>
                          <a:spcPts val="0"/>
                        </a:spcAft>
                      </a:pPr>
                      <a:r>
                        <a:rPr lang="en-US" sz="1800" dirty="0">
                          <a:effectLst/>
                          <a:latin typeface="Times New Roman" pitchFamily="18" charset="0"/>
                          <a:cs typeface="Times New Roman" pitchFamily="18" charset="0"/>
                        </a:rPr>
                        <a:t>Description</a:t>
                      </a:r>
                      <a:endParaRPr lang="en-IN" sz="1800" dirty="0">
                        <a:effectLst/>
                        <a:latin typeface="Times New Roman" pitchFamily="18" charset="0"/>
                        <a:ea typeface="Calibri" panose="020F0502020204030204" pitchFamily="34" charset="0"/>
                        <a:cs typeface="Times New Roman" pitchFamily="18" charset="0"/>
                      </a:endParaRPr>
                    </a:p>
                  </a:txBody>
                  <a:tcPr marL="74295" marR="74295" marT="0" marB="0" anchor="ctr"/>
                </a:tc>
                <a:extLst>
                  <a:ext uri="{0D108BD9-81ED-4DB2-BD59-A6C34878D82A}">
                    <a16:rowId xmlns:a16="http://schemas.microsoft.com/office/drawing/2014/main" val="10000"/>
                  </a:ext>
                </a:extLst>
              </a:tr>
              <a:tr h="575489">
                <a:tc>
                  <a:txBody>
                    <a:bodyPr/>
                    <a:lstStyle/>
                    <a:p>
                      <a:r>
                        <a:rPr lang="en-US" sz="1700" dirty="0">
                          <a:latin typeface="Times New Roman" pitchFamily="18" charset="0"/>
                          <a:cs typeface="Times New Roman" pitchFamily="18" charset="0"/>
                        </a:rPr>
                        <a:t>Order_id</a:t>
                      </a:r>
                    </a:p>
                  </a:txBody>
                  <a:tcPr marL="99060" marR="99060" marT="49530" marB="49530"/>
                </a:tc>
                <a:tc>
                  <a:txBody>
                    <a:bodyPr/>
                    <a:lstStyle/>
                    <a:p>
                      <a:r>
                        <a:rPr lang="en-US" sz="1700" dirty="0">
                          <a:latin typeface="Times New Roman" pitchFamily="18" charset="0"/>
                          <a:cs typeface="Times New Roman" pitchFamily="18" charset="0"/>
                        </a:rPr>
                        <a:t>Varchar</a:t>
                      </a:r>
                    </a:p>
                  </a:txBody>
                  <a:tcPr marL="99060" marR="99060" marT="49530" marB="49530"/>
                </a:tc>
                <a:tc>
                  <a:txBody>
                    <a:bodyPr/>
                    <a:lstStyle/>
                    <a:p>
                      <a:r>
                        <a:rPr lang="en-US" sz="1700" dirty="0">
                          <a:latin typeface="Times New Roman" pitchFamily="18" charset="0"/>
                          <a:cs typeface="Times New Roman" pitchFamily="18" charset="0"/>
                        </a:rPr>
                        <a:t>50</a:t>
                      </a:r>
                    </a:p>
                  </a:txBody>
                  <a:tcPr marL="99060" marR="99060" marT="49530" marB="49530"/>
                </a:tc>
                <a:tc>
                  <a:txBody>
                    <a:bodyPr/>
                    <a:lstStyle/>
                    <a:p>
                      <a:r>
                        <a:rPr lang="en-IN" sz="1700" dirty="0">
                          <a:latin typeface="Times New Roman" pitchFamily="18" charset="0"/>
                          <a:cs typeface="Times New Roman" pitchFamily="18" charset="0"/>
                        </a:rPr>
                        <a:t>Not</a:t>
                      </a:r>
                      <a:r>
                        <a:rPr lang="en-IN" sz="1700" baseline="0" dirty="0">
                          <a:latin typeface="Times New Roman" pitchFamily="18" charset="0"/>
                          <a:cs typeface="Times New Roman" pitchFamily="18" charset="0"/>
                        </a:rPr>
                        <a:t> null</a:t>
                      </a:r>
                      <a:endParaRPr lang="en-US" sz="1700" dirty="0">
                        <a:latin typeface="Times New Roman" pitchFamily="18" charset="0"/>
                        <a:cs typeface="Times New Roman" pitchFamily="18" charset="0"/>
                      </a:endParaRPr>
                    </a:p>
                  </a:txBody>
                  <a:tcPr marL="99060" marR="99060" marT="49530" marB="49530"/>
                </a:tc>
                <a:tc>
                  <a:txBody>
                    <a:bodyPr/>
                    <a:lstStyle/>
                    <a:p>
                      <a:r>
                        <a:rPr lang="en-US" sz="1700" dirty="0">
                          <a:latin typeface="Times New Roman" pitchFamily="18" charset="0"/>
                          <a:cs typeface="Times New Roman" pitchFamily="18" charset="0"/>
                        </a:rPr>
                        <a:t>reference order  number </a:t>
                      </a:r>
                    </a:p>
                  </a:txBody>
                  <a:tcPr marL="99060" marR="99060" marT="49530" marB="49530"/>
                </a:tc>
                <a:extLst>
                  <a:ext uri="{0D108BD9-81ED-4DB2-BD59-A6C34878D82A}">
                    <a16:rowId xmlns:a16="http://schemas.microsoft.com/office/drawing/2014/main" val="10001"/>
                  </a:ext>
                </a:extLst>
              </a:tr>
              <a:tr h="516255">
                <a:tc>
                  <a:txBody>
                    <a:bodyPr/>
                    <a:lstStyle/>
                    <a:p>
                      <a:r>
                        <a:rPr lang="en-US" sz="1700" dirty="0">
                          <a:latin typeface="Times New Roman" pitchFamily="18" charset="0"/>
                          <a:cs typeface="Times New Roman" pitchFamily="18" charset="0"/>
                        </a:rPr>
                        <a:t>p_id</a:t>
                      </a:r>
                    </a:p>
                  </a:txBody>
                  <a:tcPr marL="99060" marR="99060" marT="49530" marB="49530"/>
                </a:tc>
                <a:tc>
                  <a:txBody>
                    <a:bodyPr/>
                    <a:lstStyle/>
                    <a:p>
                      <a:r>
                        <a:rPr lang="en-US" sz="1700" dirty="0">
                          <a:latin typeface="Times New Roman" pitchFamily="18" charset="0"/>
                          <a:cs typeface="Times New Roman" pitchFamily="18" charset="0"/>
                        </a:rPr>
                        <a:t>Varchar</a:t>
                      </a:r>
                    </a:p>
                  </a:txBody>
                  <a:tcPr marL="99060" marR="99060" marT="49530" marB="49530"/>
                </a:tc>
                <a:tc>
                  <a:txBody>
                    <a:bodyPr/>
                    <a:lstStyle/>
                    <a:p>
                      <a:r>
                        <a:rPr lang="en-US" sz="1700" dirty="0">
                          <a:latin typeface="Times New Roman" pitchFamily="18" charset="0"/>
                          <a:cs typeface="Times New Roman" pitchFamily="18" charset="0"/>
                        </a:rPr>
                        <a:t>20</a:t>
                      </a:r>
                    </a:p>
                  </a:txBody>
                  <a:tcPr marL="99060" marR="99060" marT="49530" marB="495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itchFamily="18" charset="0"/>
                          <a:cs typeface="Times New Roman" pitchFamily="18" charset="0"/>
                        </a:rPr>
                        <a:t>Foreign key</a:t>
                      </a:r>
                    </a:p>
                    <a:p>
                      <a:endParaRPr lang="en-US" sz="1700" dirty="0">
                        <a:latin typeface="Times New Roman" pitchFamily="18" charset="0"/>
                        <a:cs typeface="Times New Roman" pitchFamily="18" charset="0"/>
                      </a:endParaRPr>
                    </a:p>
                  </a:txBody>
                  <a:tcPr marL="99060" marR="99060" marT="49530" marB="49530"/>
                </a:tc>
                <a:tc>
                  <a:txBody>
                    <a:bodyPr/>
                    <a:lstStyle/>
                    <a:p>
                      <a:r>
                        <a:rPr lang="en-US" sz="1700" dirty="0">
                          <a:latin typeface="Times New Roman" pitchFamily="18" charset="0"/>
                          <a:cs typeface="Times New Roman" pitchFamily="18" charset="0"/>
                        </a:rPr>
                        <a:t>product id</a:t>
                      </a:r>
                    </a:p>
                  </a:txBody>
                  <a:tcPr marL="99060" marR="99060" marT="49530" marB="49530"/>
                </a:tc>
                <a:extLst>
                  <a:ext uri="{0D108BD9-81ED-4DB2-BD59-A6C34878D82A}">
                    <a16:rowId xmlns:a16="http://schemas.microsoft.com/office/drawing/2014/main" val="10002"/>
                  </a:ext>
                </a:extLst>
              </a:tr>
              <a:tr h="590550">
                <a:tc>
                  <a:txBody>
                    <a:bodyPr/>
                    <a:lstStyle/>
                    <a:p>
                      <a:r>
                        <a:rPr lang="en-US" sz="1700" dirty="0">
                          <a:latin typeface="Times New Roman" pitchFamily="18" charset="0"/>
                          <a:cs typeface="Times New Roman" pitchFamily="18" charset="0"/>
                        </a:rPr>
                        <a:t>user_id</a:t>
                      </a:r>
                    </a:p>
                  </a:txBody>
                  <a:tcPr marL="99060" marR="99060" marT="49530" marB="49530"/>
                </a:tc>
                <a:tc>
                  <a:txBody>
                    <a:bodyPr/>
                    <a:lstStyle/>
                    <a:p>
                      <a:r>
                        <a:rPr lang="en-US" sz="1700" dirty="0">
                          <a:latin typeface="Times New Roman" pitchFamily="18" charset="0"/>
                          <a:cs typeface="Times New Roman" pitchFamily="18" charset="0"/>
                        </a:rPr>
                        <a:t>Int </a:t>
                      </a:r>
                    </a:p>
                  </a:txBody>
                  <a:tcPr marL="99060" marR="99060" marT="49530" marB="49530"/>
                </a:tc>
                <a:tc>
                  <a:txBody>
                    <a:bodyPr/>
                    <a:lstStyle/>
                    <a:p>
                      <a:r>
                        <a:rPr lang="en-US" sz="1700" dirty="0">
                          <a:latin typeface="Times New Roman" pitchFamily="18" charset="0"/>
                          <a:cs typeface="Times New Roman" pitchFamily="18" charset="0"/>
                        </a:rPr>
                        <a:t>20</a:t>
                      </a:r>
                    </a:p>
                  </a:txBody>
                  <a:tcPr marL="99060" marR="99060" marT="49530" marB="49530"/>
                </a:tc>
                <a:tc>
                  <a:txBody>
                    <a:bodyPr/>
                    <a:lstStyle/>
                    <a:p>
                      <a:r>
                        <a:rPr lang="en-US" sz="1700" dirty="0">
                          <a:latin typeface="Times New Roman" pitchFamily="18" charset="0"/>
                          <a:cs typeface="Times New Roman" pitchFamily="18" charset="0"/>
                        </a:rPr>
                        <a:t>Foreign key</a:t>
                      </a:r>
                    </a:p>
                  </a:txBody>
                  <a:tcPr marL="99060" marR="99060" marT="49530" marB="49530"/>
                </a:tc>
                <a:tc>
                  <a:txBody>
                    <a:bodyPr/>
                    <a:lstStyle/>
                    <a:p>
                      <a:r>
                        <a:rPr lang="en-US" sz="1700" dirty="0">
                          <a:latin typeface="Times New Roman" pitchFamily="18" charset="0"/>
                          <a:cs typeface="Times New Roman" pitchFamily="18" charset="0"/>
                        </a:rPr>
                        <a:t>user id</a:t>
                      </a:r>
                      <a:r>
                        <a:rPr lang="en-US" sz="1700" baseline="0" dirty="0">
                          <a:latin typeface="Times New Roman" pitchFamily="18" charset="0"/>
                          <a:cs typeface="Times New Roman" pitchFamily="18" charset="0"/>
                        </a:rPr>
                        <a:t> </a:t>
                      </a:r>
                      <a:endParaRPr lang="en-US" sz="17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4"/>
                  </a:ext>
                </a:extLst>
              </a:tr>
              <a:tr h="561975">
                <a:tc>
                  <a:txBody>
                    <a:bodyPr/>
                    <a:lstStyle/>
                    <a:p>
                      <a:r>
                        <a:rPr lang="en-US" sz="1700" dirty="0">
                          <a:latin typeface="Times New Roman" pitchFamily="18" charset="0"/>
                          <a:cs typeface="Times New Roman" pitchFamily="18" charset="0"/>
                        </a:rPr>
                        <a:t>order_status</a:t>
                      </a:r>
                    </a:p>
                  </a:txBody>
                  <a:tcPr marL="99060" marR="99060" marT="49530" marB="49530"/>
                </a:tc>
                <a:tc>
                  <a:txBody>
                    <a:bodyPr/>
                    <a:lstStyle/>
                    <a:p>
                      <a:r>
                        <a:rPr lang="en-US" sz="1700" dirty="0">
                          <a:latin typeface="Times New Roman" pitchFamily="18" charset="0"/>
                          <a:cs typeface="Times New Roman" pitchFamily="18" charset="0"/>
                        </a:rPr>
                        <a:t>Varchar</a:t>
                      </a:r>
                    </a:p>
                  </a:txBody>
                  <a:tcPr marL="99060" marR="99060" marT="49530" marB="49530"/>
                </a:tc>
                <a:tc>
                  <a:txBody>
                    <a:bodyPr/>
                    <a:lstStyle/>
                    <a:p>
                      <a:r>
                        <a:rPr lang="en-US" sz="1700" dirty="0">
                          <a:latin typeface="Times New Roman" pitchFamily="18" charset="0"/>
                          <a:cs typeface="Times New Roman" pitchFamily="18" charset="0"/>
                        </a:rPr>
                        <a:t>20</a:t>
                      </a:r>
                    </a:p>
                  </a:txBody>
                  <a:tcPr marL="99060" marR="99060" marT="49530" marB="49530"/>
                </a:tc>
                <a:tc>
                  <a:txBody>
                    <a:bodyPr/>
                    <a:lstStyle/>
                    <a:p>
                      <a:r>
                        <a:rPr lang="en-US" sz="1700" dirty="0">
                          <a:latin typeface="Times New Roman" pitchFamily="18" charset="0"/>
                          <a:cs typeface="Times New Roman" pitchFamily="18" charset="0"/>
                        </a:rPr>
                        <a:t>Not null</a:t>
                      </a:r>
                    </a:p>
                  </a:txBody>
                  <a:tcPr marL="99060" marR="99060" marT="49530" marB="49530"/>
                </a:tc>
                <a:tc>
                  <a:txBody>
                    <a:bodyPr/>
                    <a:lstStyle/>
                    <a:p>
                      <a:r>
                        <a:rPr lang="en-US" sz="1700" baseline="0" dirty="0">
                          <a:latin typeface="Times New Roman" pitchFamily="18" charset="0"/>
                          <a:cs typeface="Times New Roman" pitchFamily="18" charset="0"/>
                        </a:rPr>
                        <a:t>order status</a:t>
                      </a:r>
                      <a:endParaRPr lang="en-US" sz="1700"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5"/>
                  </a:ext>
                </a:extLst>
              </a:tr>
              <a:tr h="590550">
                <a:tc>
                  <a:txBody>
                    <a:bodyPr/>
                    <a:lstStyle/>
                    <a:p>
                      <a:r>
                        <a:rPr lang="en-US" sz="1700" dirty="0">
                          <a:latin typeface="Times New Roman" pitchFamily="18" charset="0"/>
                          <a:cs typeface="Times New Roman" pitchFamily="18" charset="0"/>
                        </a:rPr>
                        <a:t>order_date</a:t>
                      </a:r>
                    </a:p>
                  </a:txBody>
                  <a:tcPr marL="99060" marR="99060" marT="49530" marB="49530"/>
                </a:tc>
                <a:tc>
                  <a:txBody>
                    <a:bodyPr/>
                    <a:lstStyle/>
                    <a:p>
                      <a:r>
                        <a:rPr lang="en-US" sz="1700" dirty="0">
                          <a:latin typeface="Times New Roman" pitchFamily="18" charset="0"/>
                          <a:cs typeface="Times New Roman" pitchFamily="18" charset="0"/>
                        </a:rPr>
                        <a:t>Date</a:t>
                      </a:r>
                    </a:p>
                  </a:txBody>
                  <a:tcPr marL="99060" marR="99060" marT="49530" marB="49530"/>
                </a:tc>
                <a:tc>
                  <a:txBody>
                    <a:bodyPr/>
                    <a:lstStyle/>
                    <a:p>
                      <a:r>
                        <a:rPr lang="en-US" sz="1700" dirty="0">
                          <a:latin typeface="Times New Roman" pitchFamily="18" charset="0"/>
                          <a:cs typeface="Times New Roman" pitchFamily="18" charset="0"/>
                        </a:rPr>
                        <a:t>-</a:t>
                      </a:r>
                    </a:p>
                  </a:txBody>
                  <a:tcPr marL="99060" marR="99060" marT="49530" marB="49530"/>
                </a:tc>
                <a:tc>
                  <a:txBody>
                    <a:bodyPr/>
                    <a:lstStyle/>
                    <a:p>
                      <a:r>
                        <a:rPr lang="en-US" sz="1700" dirty="0">
                          <a:latin typeface="Times New Roman" pitchFamily="18" charset="0"/>
                          <a:cs typeface="Times New Roman" pitchFamily="18" charset="0"/>
                        </a:rPr>
                        <a:t>Not null</a:t>
                      </a:r>
                    </a:p>
                  </a:txBody>
                  <a:tcPr marL="99060" marR="99060" marT="49530" marB="49530"/>
                </a:tc>
                <a:tc>
                  <a:txBody>
                    <a:bodyPr/>
                    <a:lstStyle/>
                    <a:p>
                      <a:r>
                        <a:rPr lang="en-US" sz="1700" dirty="0">
                          <a:latin typeface="Times New Roman" pitchFamily="18" charset="0"/>
                          <a:cs typeface="Times New Roman" pitchFamily="18" charset="0"/>
                        </a:rPr>
                        <a:t>order date</a:t>
                      </a:r>
                    </a:p>
                  </a:txBody>
                  <a:tcPr marL="99060" marR="99060" marT="49530" marB="49530"/>
                </a:tc>
                <a:extLst>
                  <a:ext uri="{0D108BD9-81ED-4DB2-BD59-A6C34878D82A}">
                    <a16:rowId xmlns:a16="http://schemas.microsoft.com/office/drawing/2014/main" val="10006"/>
                  </a:ext>
                </a:extLst>
              </a:tr>
              <a:tr h="538831">
                <a:tc>
                  <a:txBody>
                    <a:bodyPr/>
                    <a:lstStyle/>
                    <a:p>
                      <a:r>
                        <a:rPr lang="en-US" sz="1700" dirty="0">
                          <a:latin typeface="Times New Roman" pitchFamily="18" charset="0"/>
                          <a:cs typeface="Times New Roman" pitchFamily="18" charset="0"/>
                        </a:rPr>
                        <a:t>order_total</a:t>
                      </a:r>
                    </a:p>
                  </a:txBody>
                  <a:tcPr marL="99060" marR="99060" marT="49530" marB="49530"/>
                </a:tc>
                <a:tc>
                  <a:txBody>
                    <a:bodyPr/>
                    <a:lstStyle/>
                    <a:p>
                      <a:r>
                        <a:rPr lang="en-US" sz="1700" dirty="0">
                          <a:latin typeface="Times New Roman" pitchFamily="18" charset="0"/>
                          <a:cs typeface="Times New Roman" pitchFamily="18" charset="0"/>
                        </a:rPr>
                        <a:t>Int</a:t>
                      </a:r>
                    </a:p>
                  </a:txBody>
                  <a:tcPr marL="99060" marR="99060" marT="49530" marB="49530"/>
                </a:tc>
                <a:tc>
                  <a:txBody>
                    <a:bodyPr/>
                    <a:lstStyle/>
                    <a:p>
                      <a:r>
                        <a:rPr lang="en-US" sz="1700" dirty="0">
                          <a:latin typeface="Times New Roman" pitchFamily="18" charset="0"/>
                          <a:cs typeface="Times New Roman" pitchFamily="18" charset="0"/>
                        </a:rPr>
                        <a:t>50</a:t>
                      </a:r>
                    </a:p>
                  </a:txBody>
                  <a:tcPr marL="99060" marR="99060" marT="49530" marB="49530"/>
                </a:tc>
                <a:tc>
                  <a:txBody>
                    <a:bodyPr/>
                    <a:lstStyle/>
                    <a:p>
                      <a:r>
                        <a:rPr lang="en-US" sz="1700" dirty="0">
                          <a:latin typeface="Times New Roman" pitchFamily="18" charset="0"/>
                          <a:cs typeface="Times New Roman" pitchFamily="18" charset="0"/>
                        </a:rPr>
                        <a:t>Not null</a:t>
                      </a:r>
                    </a:p>
                  </a:txBody>
                  <a:tcPr marL="99060" marR="99060" marT="49530" marB="49530"/>
                </a:tc>
                <a:tc>
                  <a:txBody>
                    <a:bodyPr/>
                    <a:lstStyle/>
                    <a:p>
                      <a:r>
                        <a:rPr lang="en-US" sz="1700" dirty="0">
                          <a:latin typeface="Times New Roman" pitchFamily="18" charset="0"/>
                          <a:cs typeface="Times New Roman" pitchFamily="18" charset="0"/>
                        </a:rPr>
                        <a:t>selling  price product</a:t>
                      </a:r>
                      <a:r>
                        <a:rPr lang="en-US" sz="1700" baseline="0" dirty="0">
                          <a:latin typeface="Times New Roman" pitchFamily="18" charset="0"/>
                          <a:cs typeface="Times New Roman" pitchFamily="18" charset="0"/>
                        </a:rPr>
                        <a:t> </a:t>
                      </a:r>
                      <a:r>
                        <a:rPr lang="en-US" sz="1700" dirty="0">
                          <a:latin typeface="Times New Roman" pitchFamily="18" charset="0"/>
                          <a:cs typeface="Times New Roman" pitchFamily="18" charset="0"/>
                        </a:rPr>
                        <a:t>total</a:t>
                      </a:r>
                    </a:p>
                  </a:txBody>
                  <a:tcPr marL="99060" marR="99060" marT="49530" marB="49530"/>
                </a:tc>
                <a:extLst>
                  <a:ext uri="{0D108BD9-81ED-4DB2-BD59-A6C34878D82A}">
                    <a16:rowId xmlns:a16="http://schemas.microsoft.com/office/drawing/2014/main" val="10007"/>
                  </a:ext>
                </a:extLst>
              </a:tr>
              <a:tr h="758892">
                <a:tc>
                  <a:txBody>
                    <a:bodyPr/>
                    <a:lstStyle/>
                    <a:p>
                      <a:r>
                        <a:rPr lang="en-IN" dirty="0">
                          <a:latin typeface="Times New Roman" pitchFamily="18" charset="0"/>
                          <a:cs typeface="Times New Roman" pitchFamily="18" charset="0"/>
                        </a:rPr>
                        <a:t>order_quantity</a:t>
                      </a:r>
                      <a:endParaRPr lang="en-US" dirty="0">
                        <a:latin typeface="Times New Roman" pitchFamily="18" charset="0"/>
                        <a:cs typeface="Times New Roman" pitchFamily="18" charset="0"/>
                      </a:endParaRPr>
                    </a:p>
                  </a:txBody>
                  <a:tcPr marL="99060" marR="99060" marT="49530" marB="49530"/>
                </a:tc>
                <a:tc>
                  <a:txBody>
                    <a:bodyPr/>
                    <a:lstStyle/>
                    <a:p>
                      <a:r>
                        <a:rPr lang="en-IN" dirty="0">
                          <a:latin typeface="Times New Roman" pitchFamily="18" charset="0"/>
                          <a:cs typeface="Times New Roman" pitchFamily="18" charset="0"/>
                        </a:rPr>
                        <a:t>Int </a:t>
                      </a:r>
                      <a:endParaRPr lang="en-US" dirty="0">
                        <a:latin typeface="Times New Roman" pitchFamily="18" charset="0"/>
                        <a:cs typeface="Times New Roman" pitchFamily="18" charset="0"/>
                      </a:endParaRPr>
                    </a:p>
                  </a:txBody>
                  <a:tcPr marL="99060" marR="99060" marT="49530" marB="49530"/>
                </a:tc>
                <a:tc>
                  <a:txBody>
                    <a:bodyPr/>
                    <a:lstStyle/>
                    <a:p>
                      <a:r>
                        <a:rPr lang="en-IN" dirty="0">
                          <a:latin typeface="Times New Roman" pitchFamily="18" charset="0"/>
                          <a:cs typeface="Times New Roman" pitchFamily="18" charset="0"/>
                        </a:rPr>
                        <a:t>20</a:t>
                      </a:r>
                      <a:endParaRPr lang="en-US" dirty="0">
                        <a:latin typeface="Times New Roman" pitchFamily="18" charset="0"/>
                        <a:cs typeface="Times New Roman" pitchFamily="18" charset="0"/>
                      </a:endParaRPr>
                    </a:p>
                  </a:txBody>
                  <a:tcPr marL="99060" marR="99060" marT="49530" marB="49530"/>
                </a:tc>
                <a:tc>
                  <a:txBody>
                    <a:bodyPr/>
                    <a:lstStyle/>
                    <a:p>
                      <a:r>
                        <a:rPr lang="en-IN" dirty="0">
                          <a:latin typeface="Times New Roman" pitchFamily="18" charset="0"/>
                          <a:cs typeface="Times New Roman" pitchFamily="18" charset="0"/>
                        </a:rPr>
                        <a:t>Not</a:t>
                      </a:r>
                      <a:r>
                        <a:rPr lang="en-IN" baseline="0" dirty="0">
                          <a:latin typeface="Times New Roman" pitchFamily="18" charset="0"/>
                          <a:cs typeface="Times New Roman" pitchFamily="18" charset="0"/>
                        </a:rPr>
                        <a:t> null</a:t>
                      </a:r>
                      <a:endParaRPr lang="en-US" dirty="0">
                        <a:latin typeface="Times New Roman" pitchFamily="18" charset="0"/>
                        <a:cs typeface="Times New Roman" pitchFamily="18" charset="0"/>
                      </a:endParaRPr>
                    </a:p>
                  </a:txBody>
                  <a:tcPr marL="99060" marR="99060" marT="49530" marB="49530"/>
                </a:tc>
                <a:tc>
                  <a:txBody>
                    <a:bodyPr/>
                    <a:lstStyle/>
                    <a:p>
                      <a:r>
                        <a:rPr lang="en-IN" dirty="0">
                          <a:latin typeface="Times New Roman" pitchFamily="18" charset="0"/>
                          <a:cs typeface="Times New Roman" pitchFamily="18" charset="0"/>
                        </a:rPr>
                        <a:t>the product quantity</a:t>
                      </a:r>
                      <a:endParaRPr lang="en-US" dirty="0">
                        <a:latin typeface="Times New Roman" pitchFamily="18" charset="0"/>
                        <a:cs typeface="Times New Roman" pitchFamily="18" charset="0"/>
                      </a:endParaRPr>
                    </a:p>
                  </a:txBody>
                  <a:tcPr marL="99060" marR="99060" marT="49530" marB="4953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21178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240637" y="2847974"/>
            <a:ext cx="5694063" cy="830997"/>
          </a:xfrm>
          <a:prstGeom prst="rect">
            <a:avLst/>
          </a:prstGeom>
        </p:spPr>
        <p:txBody>
          <a:bodyPr wrap="square">
            <a:spAutoFit/>
          </a:bodyPr>
          <a:lstStyle/>
          <a:p>
            <a:pPr algn="ctr"/>
            <a:r>
              <a:rPr lang="en-US" sz="4800" b="1" i="1" dirty="0">
                <a:effectLst>
                  <a:outerShdw blurRad="38100" dist="38100" dir="2700000" algn="tl">
                    <a:srgbClr val="000000">
                      <a:alpha val="43137"/>
                    </a:srgbClr>
                  </a:outerShdw>
                </a:effectLst>
              </a:rPr>
              <a:t>ER DIAGRAM</a:t>
            </a:r>
          </a:p>
        </p:txBody>
      </p:sp>
    </p:spTree>
    <p:extLst>
      <p:ext uri="{BB962C8B-B14F-4D97-AF65-F5344CB8AC3E}">
        <p14:creationId xmlns:p14="http://schemas.microsoft.com/office/powerpoint/2010/main" val="1472106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442C96C-925C-BA03-73AF-946F3925B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66" y="0"/>
            <a:ext cx="10840303" cy="6858000"/>
          </a:xfrm>
          <a:prstGeom prst="rect">
            <a:avLst/>
          </a:prstGeom>
        </p:spPr>
      </p:pic>
    </p:spTree>
    <p:extLst>
      <p:ext uri="{BB962C8B-B14F-4D97-AF65-F5344CB8AC3E}">
        <p14:creationId xmlns:p14="http://schemas.microsoft.com/office/powerpoint/2010/main" val="3783429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333750" y="2301359"/>
            <a:ext cx="6097619" cy="769441"/>
          </a:xfrm>
          <a:prstGeom prst="rect">
            <a:avLst/>
          </a:prstGeom>
        </p:spPr>
        <p:txBody>
          <a:bodyPr wrap="square">
            <a:spAutoFit/>
          </a:bodyPr>
          <a:lstStyle/>
          <a:p>
            <a:r>
              <a:rPr lang="en-US" sz="4400" b="1" i="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cs typeface="Times New Roman" pitchFamily="18" charset="0"/>
              </a:rPr>
              <a:t>SCREENSHORT</a:t>
            </a:r>
          </a:p>
        </p:txBody>
      </p:sp>
    </p:spTree>
    <p:extLst>
      <p:ext uri="{BB962C8B-B14F-4D97-AF65-F5344CB8AC3E}">
        <p14:creationId xmlns:p14="http://schemas.microsoft.com/office/powerpoint/2010/main" val="4151694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03429" y="2863334"/>
            <a:ext cx="4945445" cy="769441"/>
          </a:xfrm>
          <a:prstGeom prst="rect">
            <a:avLst/>
          </a:prstGeom>
        </p:spPr>
        <p:txBody>
          <a:bodyPr wrap="square">
            <a:spAutoFit/>
          </a:bodyPr>
          <a:lstStyle/>
          <a:p>
            <a:r>
              <a:rPr lang="en-IN" sz="4400" b="1" dirty="0">
                <a:solidFill>
                  <a:schemeClr val="accent4">
                    <a:lumMod val="50000"/>
                  </a:schemeClr>
                </a:solidFill>
                <a:effectLst>
                  <a:outerShdw blurRad="38100" dist="38100" dir="2700000" algn="tl">
                    <a:srgbClr val="000000">
                      <a:alpha val="43137"/>
                    </a:srgbClr>
                  </a:outerShdw>
                </a:effectLst>
              </a:rPr>
              <a:t>Admin Module</a:t>
            </a:r>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9BC201-61DE-DE78-EB66-8E44F67CB775}"/>
              </a:ext>
            </a:extLst>
          </p:cNvPr>
          <p:cNvSpPr txBox="1"/>
          <p:nvPr/>
        </p:nvSpPr>
        <p:spPr>
          <a:xfrm>
            <a:off x="795152" y="1361209"/>
            <a:ext cx="10580914" cy="446000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lvl="1">
              <a:lnSpc>
                <a:spcPct val="150000"/>
              </a:lnSpc>
            </a:pPr>
            <a:r>
              <a:rPr lang="en-IN" sz="1600" b="1" dirty="0">
                <a:solidFill>
                  <a:srgbClr val="262626"/>
                </a:solidFill>
                <a:latin typeface="Times New Roman" panose="02020603050405020304" pitchFamily="18" charset="0"/>
                <a:ea typeface="Times New Roman" panose="02020603050405020304" pitchFamily="18" charset="0"/>
              </a:rPr>
              <a:t>					</a:t>
            </a:r>
            <a:r>
              <a:rPr lang="en-IN" sz="1600" b="1" u="none" strike="noStrike" dirty="0">
                <a:solidFill>
                  <a:srgbClr val="262626"/>
                </a:solidFill>
                <a:effectLst/>
                <a:latin typeface="Times New Roman" panose="02020603050405020304" pitchFamily="18" charset="0"/>
                <a:ea typeface="Calibri" panose="020F0502020204030204" pitchFamily="34" charset="0"/>
                <a:cs typeface="Shruti" panose="020B0502040204020203" pitchFamily="34" charset="0"/>
              </a:rPr>
              <a:t>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a:lnSpc>
                <a:spcPct val="150000"/>
              </a:lnSpc>
              <a:spcAft>
                <a:spcPts val="800"/>
              </a:spcAft>
            </a:pPr>
            <a:r>
              <a:rPr lang="en-IN" sz="1600" b="1" dirty="0">
                <a:effectLst/>
                <a:latin typeface="Times New Roman" panose="02020603050405020304" pitchFamily="18" charset="0"/>
                <a:ea typeface="Calibri" panose="020F0502020204030204" pitchFamily="34" charset="0"/>
                <a:cs typeface="Shruti" panose="020B0502040204020203" pitchFamily="34" charset="0"/>
              </a:rPr>
              <a:t>Project Title   :</a:t>
            </a:r>
            <a:r>
              <a:rPr lang="en-IN" sz="1400" dirty="0">
                <a:effectLst/>
                <a:latin typeface="Times New Roman" panose="02020603050405020304" pitchFamily="18" charset="0"/>
                <a:ea typeface="Calibri" panose="020F0502020204030204" pitchFamily="34" charset="0"/>
                <a:cs typeface="Shruti" panose="020B0502040204020203" pitchFamily="34" charset="0"/>
              </a:rPr>
              <a:t> Inventory Management</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a:lnSpc>
                <a:spcPct val="150000"/>
              </a:lnSpc>
              <a:spcAft>
                <a:spcPts val="800"/>
              </a:spcAft>
            </a:pPr>
            <a:r>
              <a:rPr lang="en-IN" sz="1400" dirty="0">
                <a:effectLst/>
                <a:latin typeface="Times New Roman" panose="02020603050405020304" pitchFamily="18" charset="0"/>
                <a:ea typeface="Calibri" panose="020F0502020204030204" pitchFamily="34" charset="0"/>
                <a:cs typeface="Shruti" panose="020B0502040204020203" pitchFamily="34" charset="0"/>
              </a:rPr>
              <a:t>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a:lnSpc>
                <a:spcPct val="150000"/>
              </a:lnSpc>
            </a:pPr>
            <a:r>
              <a:rPr lang="en-IN" sz="1400" dirty="0">
                <a:effectLst/>
                <a:latin typeface="Times New Roman" panose="02020603050405020304" pitchFamily="18" charset="0"/>
                <a:ea typeface="Times New Roman" panose="02020603050405020304" pitchFamily="18" charset="0"/>
              </a:rPr>
              <a:t>Inventory management is the supervision of noncapitalized assets -- or inventory -- and stock items. As a component of  inventory management supervises the flow of goods from manufacturers to warehouses and from these facilities to point of sale. A key function of inventory management is to keep a detailed record of each new or returned product as it enters or leaves a warehouse or point of sale.</a:t>
            </a:r>
          </a:p>
          <a:p>
            <a:pPr>
              <a:lnSpc>
                <a:spcPct val="150000"/>
              </a:lnSpc>
            </a:pP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IN" sz="1400" dirty="0">
                <a:effectLst/>
                <a:latin typeface="Times New Roman" panose="02020603050405020304" pitchFamily="18" charset="0"/>
                <a:ea typeface="Times New Roman" panose="02020603050405020304" pitchFamily="18" charset="0"/>
              </a:rPr>
              <a:t>Organizations from small to large businesses can make use of inventory management to track their flow of goods. There are numerous inventory management techniques, and using the right one can lead to providing the correct goods at the correct amount, place and time.</a:t>
            </a:r>
          </a:p>
          <a:p>
            <a:pPr>
              <a:lnSpc>
                <a:spcPct val="150000"/>
              </a:lnSpc>
            </a:pPr>
            <a:endParaRPr lang="en-IN" sz="1400" dirty="0">
              <a:latin typeface="Times New Roman" panose="02020603050405020304" pitchFamily="18" charset="0"/>
              <a:ea typeface="Times New Roman" panose="02020603050405020304" pitchFamily="18" charset="0"/>
            </a:endParaRPr>
          </a:p>
          <a:p>
            <a:pPr>
              <a:lnSpc>
                <a:spcPct val="150000"/>
              </a:lnSpc>
            </a:pP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IN" sz="1400" dirty="0">
                <a:effectLst/>
                <a:latin typeface="Times New Roman" panose="02020603050405020304" pitchFamily="18" charset="0"/>
                <a:ea typeface="Times New Roman" panose="02020603050405020304" pitchFamily="18" charset="0"/>
              </a:rPr>
              <a:t>Inventory control is a separate area of inventory management that is concerned with minimizing the total cost of inventory, while maximizing the ability to provide customers with products in a timely manner. In some countries, the two terms are used synonymously.</a:t>
            </a:r>
            <a:endParaRPr lang="en-IN" sz="1200" dirty="0">
              <a:effectLst/>
              <a:latin typeface="Times New Roman" panose="02020603050405020304" pitchFamily="18" charset="0"/>
              <a:ea typeface="Times New Roman" panose="02020603050405020304" pitchFamily="18" charset="0"/>
            </a:endParaRPr>
          </a:p>
        </p:txBody>
      </p:sp>
      <p:sp>
        <p:nvSpPr>
          <p:cNvPr id="8" name="Title 9">
            <a:extLst>
              <a:ext uri="{FF2B5EF4-FFF2-40B4-BE49-F238E27FC236}">
                <a16:creationId xmlns:a16="http://schemas.microsoft.com/office/drawing/2014/main" id="{7B0E51B8-7929-BB1D-1A95-9EBF7C2DADE1}"/>
              </a:ext>
            </a:extLst>
          </p:cNvPr>
          <p:cNvSpPr txBox="1">
            <a:spLocks/>
          </p:cNvSpPr>
          <p:nvPr/>
        </p:nvSpPr>
        <p:spPr>
          <a:xfrm>
            <a:off x="-10391" y="0"/>
            <a:ext cx="12192000" cy="1007918"/>
          </a:xfrm>
          <a:prstGeom prst="rect">
            <a:avLst/>
          </a:prstGeom>
          <a:blipFill>
            <a:blip r:embed="rId2"/>
            <a:tile tx="0" ty="0" sx="100000" sy="100000" flip="none" algn="tl"/>
          </a:blipFill>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pPr algn="ctr"/>
            <a:endParaRPr lang="en-IN" sz="1800" b="1" u="sng" dirty="0">
              <a:solidFill>
                <a:srgbClr val="262626"/>
              </a:solidFill>
              <a:effectLst/>
              <a:latin typeface="Times New Roman" panose="02020603050405020304" pitchFamily="18" charset="0"/>
              <a:ea typeface="Times New Roman" panose="02020603050405020304" pitchFamily="18" charset="0"/>
            </a:endParaRPr>
          </a:p>
          <a:p>
            <a:pPr algn="ctr"/>
            <a:r>
              <a:rPr lang="en-IN" sz="1800" b="1" u="sng" dirty="0">
                <a:solidFill>
                  <a:srgbClr val="262626"/>
                </a:solidFill>
                <a:effectLst/>
                <a:latin typeface="Times New Roman" panose="02020603050405020304" pitchFamily="18" charset="0"/>
                <a:ea typeface="Times New Roman" panose="02020603050405020304" pitchFamily="18" charset="0"/>
              </a:rPr>
              <a:t>Project Definition</a:t>
            </a:r>
            <a:endParaRPr lang="en-IN" sz="1400" dirty="0">
              <a:effectLst/>
              <a:latin typeface="Times New Roman" panose="02020603050405020304" pitchFamily="18" charset="0"/>
              <a:ea typeface="Times New Roman" panose="02020603050405020304" pitchFamily="18" charset="0"/>
            </a:endParaRPr>
          </a:p>
          <a:p>
            <a:pPr algn="ctr"/>
            <a:br>
              <a:rPr lang="en-IN" sz="1800" dirty="0">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574972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E22CB03-73B4-A0A6-21CE-258B3CD10DEA}"/>
              </a:ext>
            </a:extLst>
          </p:cNvPr>
          <p:cNvGraphicFramePr>
            <a:graphicFrameLocks noGrp="1"/>
          </p:cNvGraphicFramePr>
          <p:nvPr>
            <p:extLst>
              <p:ext uri="{D42A27DB-BD31-4B8C-83A1-F6EECF244321}">
                <p14:modId xmlns:p14="http://schemas.microsoft.com/office/powerpoint/2010/main" val="506723538"/>
              </p:ext>
            </p:extLst>
          </p:nvPr>
        </p:nvGraphicFramePr>
        <p:xfrm>
          <a:off x="921326" y="1537983"/>
          <a:ext cx="10515600" cy="2205795"/>
        </p:xfrm>
        <a:graphic>
          <a:graphicData uri="http://schemas.openxmlformats.org/drawingml/2006/table">
            <a:tbl>
              <a:tblPr firstRow="1" firstCol="1" bandRow="1">
                <a:tableStyleId>{5C22544A-7EE6-4342-B048-85BDC9FD1C3A}</a:tableStyleId>
              </a:tblPr>
              <a:tblGrid>
                <a:gridCol w="5030663">
                  <a:extLst>
                    <a:ext uri="{9D8B030D-6E8A-4147-A177-3AD203B41FA5}">
                      <a16:colId xmlns:a16="http://schemas.microsoft.com/office/drawing/2014/main" val="712134253"/>
                    </a:ext>
                  </a:extLst>
                </a:gridCol>
                <a:gridCol w="5484937">
                  <a:extLst>
                    <a:ext uri="{9D8B030D-6E8A-4147-A177-3AD203B41FA5}">
                      <a16:colId xmlns:a16="http://schemas.microsoft.com/office/drawing/2014/main" val="1905531112"/>
                    </a:ext>
                  </a:extLst>
                </a:gridCol>
              </a:tblGrid>
              <a:tr h="526673">
                <a:tc>
                  <a:txBody>
                    <a:bodyPr/>
                    <a:lstStyle/>
                    <a:p>
                      <a:pPr>
                        <a:lnSpc>
                          <a:spcPct val="107000"/>
                        </a:lnSpc>
                        <a:spcAft>
                          <a:spcPts val="800"/>
                        </a:spcAft>
                        <a:tabLst>
                          <a:tab pos="1028700" algn="l"/>
                        </a:tabLst>
                      </a:pPr>
                      <a:r>
                        <a:rPr lang="en-US" sz="1400" dirty="0">
                          <a:effectLst/>
                        </a:rPr>
                        <a:t>OPERATING SYSTEM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tc>
                  <a:txBody>
                    <a:bodyPr/>
                    <a:lstStyle/>
                    <a:p>
                      <a:pPr>
                        <a:lnSpc>
                          <a:spcPct val="107000"/>
                        </a:lnSpc>
                        <a:spcAft>
                          <a:spcPts val="800"/>
                        </a:spcAft>
                      </a:pPr>
                      <a:r>
                        <a:rPr lang="en-US" sz="1400" dirty="0">
                          <a:effectLst/>
                        </a:rPr>
                        <a:t>Windows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extLst>
                  <a:ext uri="{0D108BD9-81ED-4DB2-BD59-A6C34878D82A}">
                    <a16:rowId xmlns:a16="http://schemas.microsoft.com/office/drawing/2014/main" val="2092644426"/>
                  </a:ext>
                </a:extLst>
              </a:tr>
              <a:tr h="413859">
                <a:tc>
                  <a:txBody>
                    <a:bodyPr/>
                    <a:lstStyle/>
                    <a:p>
                      <a:pPr>
                        <a:lnSpc>
                          <a:spcPct val="107000"/>
                        </a:lnSpc>
                        <a:spcAft>
                          <a:spcPts val="800"/>
                        </a:spcAft>
                      </a:pPr>
                      <a:r>
                        <a:rPr lang="en-US" sz="1400">
                          <a:effectLst/>
                        </a:rPr>
                        <a:t>FRONT END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tc>
                  <a:txBody>
                    <a:bodyPr/>
                    <a:lstStyle/>
                    <a:p>
                      <a:pPr>
                        <a:lnSpc>
                          <a:spcPct val="107000"/>
                        </a:lnSpc>
                        <a:spcAft>
                          <a:spcPts val="800"/>
                        </a:spcAft>
                      </a:pPr>
                      <a:r>
                        <a:rPr lang="en-US" sz="1400" dirty="0">
                          <a:effectLst/>
                        </a:rPr>
                        <a:t>Html5, CSS3, Javascript</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extLst>
                  <a:ext uri="{0D108BD9-81ED-4DB2-BD59-A6C34878D82A}">
                    <a16:rowId xmlns:a16="http://schemas.microsoft.com/office/drawing/2014/main" val="3318476313"/>
                  </a:ext>
                </a:extLst>
              </a:tr>
              <a:tr h="425702">
                <a:tc>
                  <a:txBody>
                    <a:bodyPr/>
                    <a:lstStyle/>
                    <a:p>
                      <a:pPr>
                        <a:lnSpc>
                          <a:spcPct val="107000"/>
                        </a:lnSpc>
                        <a:spcAft>
                          <a:spcPts val="800"/>
                        </a:spcAft>
                      </a:pPr>
                      <a:r>
                        <a:rPr lang="en-US" sz="1400">
                          <a:effectLst/>
                        </a:rPr>
                        <a:t>BACK END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tc>
                  <a:txBody>
                    <a:bodyPr/>
                    <a:lstStyle/>
                    <a:p>
                      <a:pPr>
                        <a:lnSpc>
                          <a:spcPct val="107000"/>
                        </a:lnSpc>
                        <a:spcAft>
                          <a:spcPts val="800"/>
                        </a:spcAft>
                      </a:pPr>
                      <a:r>
                        <a:rPr lang="en-US" sz="1400">
                          <a:effectLst/>
                        </a:rPr>
                        <a:t>My Sql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extLst>
                  <a:ext uri="{0D108BD9-81ED-4DB2-BD59-A6C34878D82A}">
                    <a16:rowId xmlns:a16="http://schemas.microsoft.com/office/drawing/2014/main" val="2570218406"/>
                  </a:ext>
                </a:extLst>
              </a:tr>
              <a:tr h="839561">
                <a:tc>
                  <a:txBody>
                    <a:bodyPr/>
                    <a:lstStyle/>
                    <a:p>
                      <a:pPr>
                        <a:lnSpc>
                          <a:spcPct val="107000"/>
                        </a:lnSpc>
                        <a:spcAft>
                          <a:spcPts val="800"/>
                        </a:spcAft>
                      </a:pPr>
                      <a:r>
                        <a:rPr lang="en-US" sz="1400" dirty="0">
                          <a:effectLst/>
                        </a:rPr>
                        <a:t>BROWSER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solidFill>
                      <a:schemeClr val="accent1"/>
                    </a:solidFill>
                  </a:tcPr>
                </a:tc>
                <a:tc>
                  <a:txBody>
                    <a:bodyPr/>
                    <a:lstStyle/>
                    <a:p>
                      <a:pPr>
                        <a:lnSpc>
                          <a:spcPct val="107000"/>
                        </a:lnSpc>
                        <a:spcAft>
                          <a:spcPts val="800"/>
                        </a:spcAft>
                      </a:pPr>
                      <a:r>
                        <a:rPr lang="en-US" sz="1400" dirty="0" err="1">
                          <a:effectLst/>
                        </a:rPr>
                        <a:t>Crome</a:t>
                      </a:r>
                      <a:r>
                        <a:rPr lang="en-US" sz="1400" dirty="0">
                          <a:effectLst/>
                        </a:rPr>
                        <a:t>, Opera And Any Mordern Browser</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7314" marR="67314" marT="0" marB="0"/>
                </a:tc>
                <a:extLst>
                  <a:ext uri="{0D108BD9-81ED-4DB2-BD59-A6C34878D82A}">
                    <a16:rowId xmlns:a16="http://schemas.microsoft.com/office/drawing/2014/main" val="2502902632"/>
                  </a:ext>
                </a:extLst>
              </a:tr>
            </a:tbl>
          </a:graphicData>
        </a:graphic>
      </p:graphicFrame>
      <p:graphicFrame>
        <p:nvGraphicFramePr>
          <p:cNvPr id="8" name="Table 7">
            <a:extLst>
              <a:ext uri="{FF2B5EF4-FFF2-40B4-BE49-F238E27FC236}">
                <a16:creationId xmlns:a16="http://schemas.microsoft.com/office/drawing/2014/main" id="{2F597A72-32A5-604B-4601-7B4EA23534DE}"/>
              </a:ext>
            </a:extLst>
          </p:cNvPr>
          <p:cNvGraphicFramePr>
            <a:graphicFrameLocks noGrp="1"/>
          </p:cNvGraphicFramePr>
          <p:nvPr>
            <p:extLst>
              <p:ext uri="{D42A27DB-BD31-4B8C-83A1-F6EECF244321}">
                <p14:modId xmlns:p14="http://schemas.microsoft.com/office/powerpoint/2010/main" val="2680077654"/>
              </p:ext>
            </p:extLst>
          </p:nvPr>
        </p:nvGraphicFramePr>
        <p:xfrm>
          <a:off x="921326" y="4154111"/>
          <a:ext cx="10515600" cy="2205796"/>
        </p:xfrm>
        <a:graphic>
          <a:graphicData uri="http://schemas.openxmlformats.org/drawingml/2006/table">
            <a:tbl>
              <a:tblPr firstRow="1" firstCol="1" bandRow="1">
                <a:tableStyleId>{5C22544A-7EE6-4342-B048-85BDC9FD1C3A}</a:tableStyleId>
              </a:tblPr>
              <a:tblGrid>
                <a:gridCol w="3476457">
                  <a:extLst>
                    <a:ext uri="{9D8B030D-6E8A-4147-A177-3AD203B41FA5}">
                      <a16:colId xmlns:a16="http://schemas.microsoft.com/office/drawing/2014/main" val="629212280"/>
                    </a:ext>
                  </a:extLst>
                </a:gridCol>
                <a:gridCol w="7039143">
                  <a:extLst>
                    <a:ext uri="{9D8B030D-6E8A-4147-A177-3AD203B41FA5}">
                      <a16:colId xmlns:a16="http://schemas.microsoft.com/office/drawing/2014/main" val="301058268"/>
                    </a:ext>
                  </a:extLst>
                </a:gridCol>
              </a:tblGrid>
              <a:tr h="742776">
                <a:tc>
                  <a:txBody>
                    <a:bodyPr/>
                    <a:lstStyle/>
                    <a:p>
                      <a:pPr>
                        <a:lnSpc>
                          <a:spcPct val="107000"/>
                        </a:lnSpc>
                        <a:spcAft>
                          <a:spcPts val="800"/>
                        </a:spcAft>
                      </a:pPr>
                      <a:r>
                        <a:rPr lang="en-US" sz="1400">
                          <a:effectLst/>
                        </a:rPr>
                        <a:t>PROCESSOR :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tc>
                  <a:txBody>
                    <a:bodyPr/>
                    <a:lstStyle/>
                    <a:p>
                      <a:pPr>
                        <a:lnSpc>
                          <a:spcPct val="107000"/>
                        </a:lnSpc>
                        <a:spcAft>
                          <a:spcPts val="800"/>
                        </a:spcAft>
                      </a:pPr>
                      <a:r>
                        <a:rPr lang="en-US" sz="1400" dirty="0">
                          <a:effectLst/>
                        </a:rPr>
                        <a:t>Intel I3 1.0 GHz or Higher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extLst>
                  <a:ext uri="{0D108BD9-81ED-4DB2-BD59-A6C34878D82A}">
                    <a16:rowId xmlns:a16="http://schemas.microsoft.com/office/drawing/2014/main" val="3238266528"/>
                  </a:ext>
                </a:extLst>
              </a:tr>
              <a:tr h="720244">
                <a:tc>
                  <a:txBody>
                    <a:bodyPr/>
                    <a:lstStyle/>
                    <a:p>
                      <a:pPr>
                        <a:lnSpc>
                          <a:spcPct val="107000"/>
                        </a:lnSpc>
                        <a:spcAft>
                          <a:spcPts val="800"/>
                        </a:spcAft>
                      </a:pPr>
                      <a:r>
                        <a:rPr lang="en-US" sz="1400">
                          <a:effectLst/>
                        </a:rPr>
                        <a:t>RAM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tc>
                  <a:txBody>
                    <a:bodyPr/>
                    <a:lstStyle/>
                    <a:p>
                      <a:pPr>
                        <a:lnSpc>
                          <a:spcPct val="107000"/>
                        </a:lnSpc>
                        <a:spcAft>
                          <a:spcPts val="800"/>
                        </a:spcAft>
                      </a:pPr>
                      <a:r>
                        <a:rPr lang="en-US" sz="1400" dirty="0">
                          <a:effectLst/>
                        </a:rPr>
                        <a:t>256 MB or Updated </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extLst>
                  <a:ext uri="{0D108BD9-81ED-4DB2-BD59-A6C34878D82A}">
                    <a16:rowId xmlns:a16="http://schemas.microsoft.com/office/drawing/2014/main" val="1712071082"/>
                  </a:ext>
                </a:extLst>
              </a:tr>
              <a:tr h="742776">
                <a:tc>
                  <a:txBody>
                    <a:bodyPr/>
                    <a:lstStyle/>
                    <a:p>
                      <a:pPr>
                        <a:lnSpc>
                          <a:spcPct val="107000"/>
                        </a:lnSpc>
                        <a:spcAft>
                          <a:spcPts val="800"/>
                        </a:spcAft>
                      </a:pPr>
                      <a:r>
                        <a:rPr lang="en-US" sz="1400">
                          <a:effectLst/>
                        </a:rPr>
                        <a:t>Hard Disk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tc>
                  <a:txBody>
                    <a:bodyPr/>
                    <a:lstStyle/>
                    <a:p>
                      <a:pPr>
                        <a:lnSpc>
                          <a:spcPct val="107000"/>
                        </a:lnSpc>
                        <a:spcAft>
                          <a:spcPts val="800"/>
                        </a:spcAft>
                      </a:pPr>
                      <a:r>
                        <a:rPr lang="en-US" sz="1400" dirty="0">
                          <a:effectLst/>
                        </a:rPr>
                        <a:t>20 Up to 160 GB or Higher</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6986" marR="66986" marT="0" marB="0"/>
                </a:tc>
                <a:extLst>
                  <a:ext uri="{0D108BD9-81ED-4DB2-BD59-A6C34878D82A}">
                    <a16:rowId xmlns:a16="http://schemas.microsoft.com/office/drawing/2014/main" val="15249422"/>
                  </a:ext>
                </a:extLst>
              </a:tr>
            </a:tbl>
          </a:graphicData>
        </a:graphic>
      </p:graphicFrame>
      <p:sp>
        <p:nvSpPr>
          <p:cNvPr id="10" name="Title 9">
            <a:extLst>
              <a:ext uri="{FF2B5EF4-FFF2-40B4-BE49-F238E27FC236}">
                <a16:creationId xmlns:a16="http://schemas.microsoft.com/office/drawing/2014/main" id="{AF0C63D8-3F02-50E7-2DF2-96731DB03B0A}"/>
              </a:ext>
            </a:extLst>
          </p:cNvPr>
          <p:cNvSpPr>
            <a:spLocks noGrp="1"/>
          </p:cNvSpPr>
          <p:nvPr>
            <p:ph type="ctrTitle"/>
          </p:nvPr>
        </p:nvSpPr>
        <p:spPr>
          <a:xfrm>
            <a:off x="0" y="0"/>
            <a:ext cx="12192000" cy="1026080"/>
          </a:xfrm>
          <a:blipFill>
            <a:blip r:embed="rId2"/>
            <a:tile tx="0" ty="0" sx="100000" sy="100000" flip="none" algn="tl"/>
          </a:blipFill>
        </p:spPr>
        <p:txBody>
          <a:bodyPr/>
          <a:lstStyle/>
          <a:p>
            <a:pPr algn="ctr"/>
            <a:r>
              <a:rPr lang="en-IN" sz="1800" b="1" u="sng" dirty="0">
                <a:solidFill>
                  <a:srgbClr val="000000"/>
                </a:solidFill>
                <a:effectLst/>
                <a:latin typeface="Times New Roman" panose="02020603050405020304" pitchFamily="18" charset="0"/>
                <a:ea typeface="Times New Roman" panose="02020603050405020304" pitchFamily="18" charset="0"/>
              </a:rPr>
              <a:t>Hardware &amp; Software Configuration</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11" name="Subtitle 10">
            <a:extLst>
              <a:ext uri="{FF2B5EF4-FFF2-40B4-BE49-F238E27FC236}">
                <a16:creationId xmlns:a16="http://schemas.microsoft.com/office/drawing/2014/main" id="{60A08C5F-5096-0876-CA43-33792C175863}"/>
              </a:ext>
            </a:extLst>
          </p:cNvPr>
          <p:cNvSpPr>
            <a:spLocks noGrp="1"/>
          </p:cNvSpPr>
          <p:nvPr>
            <p:ph type="subTitle" idx="1"/>
          </p:nvPr>
        </p:nvSpPr>
        <p:spPr>
          <a:xfrm>
            <a:off x="921326" y="3757451"/>
            <a:ext cx="4941770" cy="396660"/>
          </a:xfrm>
        </p:spPr>
        <p:txBody>
          <a:bodyPr/>
          <a:lstStyle/>
          <a:p>
            <a:r>
              <a:rPr lang="en-IN" sz="1800" u="sng" dirty="0">
                <a:solidFill>
                  <a:srgbClr val="000000"/>
                </a:solidFill>
                <a:effectLst/>
                <a:latin typeface="Times New Roman" panose="02020603050405020304" pitchFamily="18" charset="0"/>
                <a:ea typeface="Calibri" panose="020F0502020204030204" pitchFamily="34" charset="0"/>
              </a:rPr>
              <a:t>Hardware Requirements :-</a:t>
            </a:r>
            <a:endParaRPr lang="en-IN" dirty="0"/>
          </a:p>
        </p:txBody>
      </p:sp>
      <p:sp>
        <p:nvSpPr>
          <p:cNvPr id="12" name="Subtitle 10">
            <a:extLst>
              <a:ext uri="{FF2B5EF4-FFF2-40B4-BE49-F238E27FC236}">
                <a16:creationId xmlns:a16="http://schemas.microsoft.com/office/drawing/2014/main" id="{E3ECFCE1-9553-B631-7A42-76D2C9698F16}"/>
              </a:ext>
            </a:extLst>
          </p:cNvPr>
          <p:cNvSpPr txBox="1">
            <a:spLocks/>
          </p:cNvSpPr>
          <p:nvPr/>
        </p:nvSpPr>
        <p:spPr>
          <a:xfrm>
            <a:off x="921326" y="1127650"/>
            <a:ext cx="4941770" cy="3966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u="sng" dirty="0">
                <a:solidFill>
                  <a:srgbClr val="000000"/>
                </a:solidFill>
                <a:effectLst/>
                <a:latin typeface="Times New Roman" panose="02020603050405020304" pitchFamily="18" charset="0"/>
                <a:ea typeface="Calibri" panose="020F0502020204030204" pitchFamily="34" charset="0"/>
              </a:rPr>
              <a:t>Software Requirements</a:t>
            </a:r>
            <a:r>
              <a:rPr lang="en-IN" sz="1800" u="sng" dirty="0">
                <a:solidFill>
                  <a:srgbClr val="000000"/>
                </a:solidFill>
                <a:latin typeface="Times New Roman" panose="02020603050405020304" pitchFamily="18" charset="0"/>
                <a:ea typeface="Calibri" panose="020F0502020204030204" pitchFamily="34" charset="0"/>
              </a:rPr>
              <a:t>:-</a:t>
            </a:r>
            <a:endParaRPr lang="en-IN" dirty="0"/>
          </a:p>
        </p:txBody>
      </p:sp>
    </p:spTree>
    <p:extLst>
      <p:ext uri="{BB962C8B-B14F-4D97-AF65-F5344CB8AC3E}">
        <p14:creationId xmlns:p14="http://schemas.microsoft.com/office/powerpoint/2010/main" val="39211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270310C0-277C-EAB8-5550-70DCC76147E2}"/>
              </a:ext>
            </a:extLst>
          </p:cNvPr>
          <p:cNvSpPr txBox="1">
            <a:spLocks/>
          </p:cNvSpPr>
          <p:nvPr/>
        </p:nvSpPr>
        <p:spPr>
          <a:xfrm>
            <a:off x="0" y="0"/>
            <a:ext cx="12192000" cy="1026080"/>
          </a:xfrm>
          <a:prstGeom prst="rect">
            <a:avLst/>
          </a:prstGeom>
          <a:blipFill>
            <a:blip r:embed="rId2"/>
            <a:tile tx="0" ty="0" sx="100000" sy="100000" flip="none" algn="tl"/>
          </a:blipFill>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pPr algn="ctr"/>
            <a:endParaRPr lang="en-IN" sz="1800" b="1" dirty="0">
              <a:solidFill>
                <a:srgbClr val="000000"/>
              </a:solidFill>
              <a:latin typeface="Times New Roman" panose="02020603050405020304" pitchFamily="18" charset="0"/>
              <a:ea typeface="Times New Roman" panose="02020603050405020304" pitchFamily="18" charset="0"/>
            </a:endParaRPr>
          </a:p>
          <a:p>
            <a:pPr algn="ctr"/>
            <a:r>
              <a:rPr lang="en-IN" sz="1800" b="1" dirty="0">
                <a:solidFill>
                  <a:srgbClr val="000000"/>
                </a:solidFill>
                <a:effectLst/>
                <a:latin typeface="Times New Roman" panose="02020603050405020304" pitchFamily="18" charset="0"/>
                <a:ea typeface="Times New Roman" panose="02020603050405020304" pitchFamily="18" charset="0"/>
              </a:rPr>
              <a:t> </a:t>
            </a:r>
            <a:r>
              <a:rPr lang="en-IN" sz="1800" b="1" u="sng" dirty="0">
                <a:solidFill>
                  <a:srgbClr val="000000"/>
                </a:solidFill>
                <a:effectLst/>
                <a:latin typeface="Times New Roman" panose="02020603050405020304" pitchFamily="18" charset="0"/>
                <a:ea typeface="Times New Roman" panose="02020603050405020304" pitchFamily="18" charset="0"/>
              </a:rPr>
              <a:t>Requirement Analysis</a:t>
            </a:r>
            <a:endParaRPr lang="en-IN" sz="1800" dirty="0">
              <a:effectLst/>
              <a:latin typeface="Times New Roman" panose="02020603050405020304" pitchFamily="18" charset="0"/>
              <a:ea typeface="Times New Roman" panose="02020603050405020304" pitchFamily="18" charset="0"/>
            </a:endParaRPr>
          </a:p>
          <a:p>
            <a:pPr algn="ctr"/>
            <a:br>
              <a:rPr lang="en-IN" sz="1800" dirty="0">
                <a:latin typeface="Times New Roman" panose="02020603050405020304" pitchFamily="18" charset="0"/>
                <a:ea typeface="Times New Roman" panose="02020603050405020304" pitchFamily="18" charset="0"/>
              </a:rPr>
            </a:br>
            <a:endParaRPr lang="en-IN" dirty="0"/>
          </a:p>
        </p:txBody>
      </p:sp>
      <p:sp>
        <p:nvSpPr>
          <p:cNvPr id="8" name="TextBox 7">
            <a:extLst>
              <a:ext uri="{FF2B5EF4-FFF2-40B4-BE49-F238E27FC236}">
                <a16:creationId xmlns:a16="http://schemas.microsoft.com/office/drawing/2014/main" id="{01989960-DB30-E97B-8C70-7677DFB8F056}"/>
              </a:ext>
            </a:extLst>
          </p:cNvPr>
          <p:cNvSpPr txBox="1"/>
          <p:nvPr/>
        </p:nvSpPr>
        <p:spPr>
          <a:xfrm>
            <a:off x="231114" y="1112231"/>
            <a:ext cx="11826910" cy="52339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The project aims to develop an Inventory Management System that will facilitate efficient tracking, monitoring, and control of inventory for a business. The system will provide functionalities for inventory management, stock tracking, order </a:t>
            </a:r>
            <a:r>
              <a:rPr lang="en-IN" sz="1800" dirty="0" err="1">
                <a:effectLst/>
                <a:latin typeface="Times New Roman" panose="02020603050405020304" pitchFamily="18" charset="0"/>
                <a:ea typeface="Times New Roman" panose="02020603050405020304" pitchFamily="18" charset="0"/>
              </a:rPr>
              <a:t>fulfillment</a:t>
            </a:r>
            <a:r>
              <a:rPr lang="en-IN" sz="1800" dirty="0">
                <a:effectLst/>
                <a:latin typeface="Times New Roman" panose="02020603050405020304" pitchFamily="18" charset="0"/>
                <a:ea typeface="Times New Roman" panose="02020603050405020304" pitchFamily="18" charset="0"/>
              </a:rPr>
              <a:t>, and reporting to optimize inventory levels, streamline operations, and improve overall efficiency.</a:t>
            </a:r>
          </a:p>
          <a:p>
            <a:pPr>
              <a:lnSpc>
                <a:spcPct val="150000"/>
              </a:lnSpc>
            </a:pPr>
            <a:r>
              <a:rPr lang="en-IN" sz="1800" dirty="0">
                <a:effectLst/>
                <a:latin typeface="Times New Roman" panose="02020603050405020304" pitchFamily="18" charset="0"/>
                <a:ea typeface="Times New Roman" panose="02020603050405020304" pitchFamily="18" charset="0"/>
              </a:rPr>
              <a:t>Implement features for managing supplier information, purchase orders, and automated order placement.</a:t>
            </a: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Product Categorization</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Product Measurement</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Stock Inquiries</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Automatic Stock-out Reports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 Managed Inventory</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Shruti" panose="020B0502040204020203" pitchFamily="34" charset="0"/>
              </a:rPr>
              <a:t>E-commerce</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Shruti" panose="020B0502040204020203" pitchFamily="34" charset="0"/>
              </a:rPr>
              <a:t>Design a user-friendly interface that is intuitive and easy to navigate, allowing users to interact with the system efficiently.</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434444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42AF9-C085-3091-33A9-8B8146004C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1526526" y="1002170"/>
            <a:ext cx="6604000" cy="569580"/>
          </a:xfrm>
          <a:prstGeom prst="rect">
            <a:avLst/>
          </a:prstGeom>
        </p:spPr>
        <p:txBody>
          <a:bodyPr>
            <a:spAutoFit/>
          </a:bodyPr>
          <a:lstStyle/>
          <a:p>
            <a:pPr algn="ctr">
              <a:lnSpc>
                <a:spcPct val="107000"/>
              </a:lnSpc>
              <a:spcAft>
                <a:spcPts val="867"/>
              </a:spcAft>
            </a:pPr>
            <a:r>
              <a:rPr lang="en-US" sz="3033" dirty="0">
                <a:latin typeface="+mj-lt"/>
                <a:ea typeface="Calibri" panose="020F0502020204030204" pitchFamily="34" charset="0"/>
                <a:cs typeface="Shruti"/>
              </a:rPr>
              <a:t>                        </a:t>
            </a:r>
            <a:r>
              <a:rPr lang="en-US" sz="3033" u="sng" dirty="0">
                <a:latin typeface="+mj-lt"/>
                <a:ea typeface="Calibri" panose="020F0502020204030204" pitchFamily="34" charset="0"/>
                <a:cs typeface="Shruti"/>
              </a:rPr>
              <a:t>MODULES</a:t>
            </a:r>
            <a:endParaRPr lang="en-IN" sz="1300" u="sng" dirty="0">
              <a:latin typeface="+mj-lt"/>
              <a:ea typeface="Calibri" panose="020F0502020204030204" pitchFamily="34" charset="0"/>
              <a:cs typeface="Shruti"/>
            </a:endParaRPr>
          </a:p>
        </p:txBody>
      </p:sp>
      <p:sp>
        <p:nvSpPr>
          <p:cNvPr id="4" name="TextBox 3"/>
          <p:cNvSpPr txBox="1"/>
          <p:nvPr/>
        </p:nvSpPr>
        <p:spPr>
          <a:xfrm>
            <a:off x="1910663" y="2919713"/>
            <a:ext cx="4981302" cy="1426288"/>
          </a:xfrm>
          <a:prstGeom prst="rect">
            <a:avLst/>
          </a:prstGeom>
          <a:noFill/>
        </p:spPr>
        <p:txBody>
          <a:bodyPr wrap="square" rtlCol="0">
            <a:spAutoFit/>
          </a:bodyPr>
          <a:lstStyle/>
          <a:p>
            <a:pPr marL="495285" indent="-495285">
              <a:buAutoNum type="arabicPeriod"/>
            </a:pPr>
            <a:r>
              <a:rPr lang="en-US" sz="2167" u="sng" dirty="0"/>
              <a:t>ADMIN</a:t>
            </a:r>
          </a:p>
          <a:p>
            <a:pPr marL="495285" indent="-495285"/>
            <a:endParaRPr lang="en-US" sz="2167" dirty="0"/>
          </a:p>
          <a:p>
            <a:r>
              <a:rPr lang="en-US" sz="2167" dirty="0"/>
              <a:t>2.    </a:t>
            </a:r>
            <a:r>
              <a:rPr lang="en-US" sz="2167" u="sng" dirty="0"/>
              <a:t>USER</a:t>
            </a:r>
            <a:r>
              <a:rPr lang="en-US" sz="2167" dirty="0"/>
              <a:t> </a:t>
            </a:r>
          </a:p>
          <a:p>
            <a:endParaRPr lang="en-IN" sz="2167" u="sng" dirty="0">
              <a:latin typeface="+mj-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4096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3" name="Rectangle 12"/>
          <p:cNvSpPr/>
          <p:nvPr/>
        </p:nvSpPr>
        <p:spPr>
          <a:xfrm>
            <a:off x="3048000" y="361950"/>
            <a:ext cx="6096000" cy="5774786"/>
          </a:xfrm>
          <a:prstGeom prst="rect">
            <a:avLst/>
          </a:prstGeom>
        </p:spPr>
        <p:txBody>
          <a:bodyPr wrap="square">
            <a:spAutoFit/>
          </a:bodyPr>
          <a:lstStyle/>
          <a:p>
            <a:pPr algn="ctr">
              <a:lnSpc>
                <a:spcPct val="107000"/>
              </a:lnSpc>
              <a:spcAft>
                <a:spcPts val="867"/>
              </a:spcAft>
            </a:pPr>
            <a:r>
              <a:rPr lang="en-US" sz="2000" u="sng" dirty="0">
                <a:latin typeface="Times New Roman" panose="02020603050405020304" pitchFamily="18" charset="0"/>
                <a:ea typeface="Calibri" panose="020F0502020204030204" pitchFamily="34" charset="0"/>
                <a:cs typeface="Shruti"/>
              </a:rPr>
              <a:t>Admin Module</a:t>
            </a:r>
          </a:p>
          <a:p>
            <a:pPr algn="ctr">
              <a:lnSpc>
                <a:spcPct val="107000"/>
              </a:lnSpc>
              <a:spcAft>
                <a:spcPts val="867"/>
              </a:spcAft>
            </a:pPr>
            <a:endParaRPr lang="en-IN"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Login</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Insert Category</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Category</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Insert Sub Category</a:t>
            </a: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Sub Category</a:t>
            </a: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Brand</a:t>
            </a: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Insert Brand</a:t>
            </a:r>
            <a:endParaRPr lang="en-IN" dirty="0">
              <a:latin typeface="Times New Roman" pitchFamily="18" charset="0"/>
              <a:ea typeface="Calibri" panose="020F0502020204030204" pitchFamily="34" charset="0"/>
              <a:cs typeface="Times New Roman" pitchFamily="18" charset="0"/>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Insert new Product</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Product</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Order</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Manage Users</a:t>
            </a:r>
            <a:endParaRPr lang="en-IN" sz="1200" dirty="0">
              <a:latin typeface="Calibri" panose="020F0502020204030204" pitchFamily="34" charset="0"/>
              <a:ea typeface="Calibri" panose="020F0502020204030204" pitchFamily="34" charset="0"/>
              <a:cs typeface="Shruti"/>
            </a:endParaRPr>
          </a:p>
          <a:p>
            <a:pPr marL="619106" indent="-371464" algn="just">
              <a:lnSpc>
                <a:spcPct val="107000"/>
              </a:lnSpc>
              <a:spcAft>
                <a:spcPts val="867"/>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Shruti"/>
              </a:rPr>
              <a:t>Logout</a:t>
            </a:r>
            <a:endParaRPr lang="en-IN" sz="1200" dirty="0">
              <a:latin typeface="Calibri" panose="020F0502020204030204" pitchFamily="34" charset="0"/>
              <a:ea typeface="Calibri" panose="020F0502020204030204" pitchFamily="34" charset="0"/>
              <a:cs typeface="Shrut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03429" y="2863334"/>
            <a:ext cx="4945445" cy="769441"/>
          </a:xfrm>
          <a:prstGeom prst="rect">
            <a:avLst/>
          </a:prstGeom>
        </p:spPr>
        <p:txBody>
          <a:bodyPr wrap="square">
            <a:spAutoFit/>
          </a:bodyPr>
          <a:lstStyle/>
          <a:p>
            <a:r>
              <a:rPr lang="en-IN" sz="4400" b="1" dirty="0">
                <a:solidFill>
                  <a:schemeClr val="accent4">
                    <a:lumMod val="50000"/>
                  </a:schemeClr>
                </a:solidFill>
                <a:effectLst>
                  <a:outerShdw blurRad="38100" dist="38100" dir="2700000" algn="tl">
                    <a:srgbClr val="000000">
                      <a:alpha val="43137"/>
                    </a:srgbClr>
                  </a:outerShdw>
                </a:effectLst>
              </a:rPr>
              <a:t>User Module</a:t>
            </a:r>
          </a:p>
        </p:txBody>
      </p:sp>
    </p:spTree>
    <p:extLst>
      <p:ext uri="{BB962C8B-B14F-4D97-AF65-F5344CB8AC3E}">
        <p14:creationId xmlns:p14="http://schemas.microsoft.com/office/powerpoint/2010/main" val="920173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p:cNvSpPr/>
          <p:nvPr/>
        </p:nvSpPr>
        <p:spPr>
          <a:xfrm>
            <a:off x="3057525" y="1180164"/>
            <a:ext cx="6096000" cy="3531608"/>
          </a:xfrm>
          <a:prstGeom prst="rect">
            <a:avLst/>
          </a:prstGeom>
        </p:spPr>
        <p:txBody>
          <a:bodyPr>
            <a:spAutoFit/>
          </a:bodyPr>
          <a:lstStyle/>
          <a:p>
            <a:pPr algn="ctr">
              <a:lnSpc>
                <a:spcPct val="107000"/>
              </a:lnSpc>
              <a:spcAft>
                <a:spcPts val="867"/>
              </a:spcAft>
            </a:pPr>
            <a:r>
              <a:rPr lang="en-US" sz="2400" u="sng" dirty="0">
                <a:latin typeface="Times New Roman" panose="02020603050405020304" pitchFamily="18" charset="0"/>
                <a:ea typeface="Calibri" panose="020F0502020204030204" pitchFamily="34" charset="0"/>
                <a:cs typeface="Shruti"/>
              </a:rPr>
              <a:t>User Module</a:t>
            </a:r>
            <a:endParaRPr lang="en-IN" sz="2400" dirty="0">
              <a:latin typeface="Calibri" panose="020F0502020204030204" pitchFamily="34" charset="0"/>
              <a:ea typeface="Calibri" panose="020F0502020204030204" pitchFamily="34" charset="0"/>
              <a:cs typeface="Shruti"/>
            </a:endParaRPr>
          </a:p>
          <a:p>
            <a:pPr>
              <a:lnSpc>
                <a:spcPct val="107000"/>
              </a:lnSpc>
              <a:spcAft>
                <a:spcPts val="867"/>
              </a:spcAft>
            </a:pPr>
            <a:r>
              <a:rPr lang="en-US" sz="2400" dirty="0">
                <a:latin typeface="Times New Roman" panose="02020603050405020304" pitchFamily="18" charset="0"/>
                <a:ea typeface="Calibri" panose="020F0502020204030204" pitchFamily="34" charset="0"/>
                <a:cs typeface="Shruti"/>
              </a:rPr>
              <a:t> </a:t>
            </a:r>
          </a:p>
          <a:p>
            <a:pPr>
              <a:lnSpc>
                <a:spcPct val="107000"/>
              </a:lnSpc>
              <a:spcAft>
                <a:spcPts val="867"/>
              </a:spcAft>
            </a:pPr>
            <a:endParaRPr lang="en-IN" sz="2400" dirty="0">
              <a:latin typeface="Calibri" panose="020F0502020204030204" pitchFamily="34" charset="0"/>
              <a:ea typeface="Calibri" panose="020F0502020204030204" pitchFamily="34" charset="0"/>
              <a:cs typeface="Shruti"/>
            </a:endParaRPr>
          </a:p>
          <a:p>
            <a:pPr marL="557195" indent="-309553" algn="just">
              <a:lnSpc>
                <a:spcPct val="107000"/>
              </a:lnSpc>
              <a:spcAft>
                <a:spcPts val="867"/>
              </a:spcAft>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Shruti"/>
              </a:rPr>
              <a:t>View sub-Category</a:t>
            </a:r>
            <a:endParaRPr lang="en-IN" sz="2400" dirty="0">
              <a:latin typeface="Calibri" panose="020F0502020204030204" pitchFamily="34" charset="0"/>
              <a:ea typeface="Calibri" panose="020F0502020204030204" pitchFamily="34" charset="0"/>
              <a:cs typeface="Shruti"/>
            </a:endParaRPr>
          </a:p>
          <a:p>
            <a:pPr marL="557195" indent="-309553" algn="just">
              <a:lnSpc>
                <a:spcPct val="107000"/>
              </a:lnSpc>
              <a:spcAft>
                <a:spcPts val="867"/>
              </a:spcAft>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Shruti"/>
              </a:rPr>
              <a:t>View Product</a:t>
            </a:r>
            <a:endParaRPr lang="en-IN" sz="2400" dirty="0">
              <a:latin typeface="Calibri" panose="020F0502020204030204" pitchFamily="34" charset="0"/>
              <a:ea typeface="Calibri" panose="020F0502020204030204" pitchFamily="34" charset="0"/>
              <a:cs typeface="Shruti"/>
            </a:endParaRPr>
          </a:p>
          <a:p>
            <a:pPr marL="557195" indent="-309553" algn="just">
              <a:lnSpc>
                <a:spcPct val="107000"/>
              </a:lnSpc>
              <a:spcAft>
                <a:spcPts val="867"/>
              </a:spcAft>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Shruti"/>
              </a:rPr>
              <a:t>Registration &amp; Login</a:t>
            </a:r>
            <a:endParaRPr lang="en-IN" sz="2400" dirty="0">
              <a:latin typeface="Calibri" panose="020F0502020204030204" pitchFamily="34" charset="0"/>
              <a:ea typeface="Calibri" panose="020F0502020204030204" pitchFamily="34" charset="0"/>
              <a:cs typeface="Shruti"/>
            </a:endParaRPr>
          </a:p>
          <a:p>
            <a:pPr marL="557195" indent="-309553" algn="just">
              <a:lnSpc>
                <a:spcPct val="107000"/>
              </a:lnSpc>
              <a:spcAft>
                <a:spcPts val="867"/>
              </a:spcAft>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Shruti"/>
              </a:rPr>
              <a:t>Order Product </a:t>
            </a:r>
            <a:endParaRPr lang="en-IN" sz="2400" dirty="0">
              <a:latin typeface="Calibri" panose="020F0502020204030204" pitchFamily="34" charset="0"/>
              <a:ea typeface="Calibri" panose="020F0502020204030204" pitchFamily="34" charset="0"/>
              <a:cs typeface="Shruti"/>
            </a:endParaRPr>
          </a:p>
        </p:txBody>
      </p:sp>
    </p:spTree>
    <p:extLst>
      <p:ext uri="{BB962C8B-B14F-4D97-AF65-F5344CB8AC3E}">
        <p14:creationId xmlns:p14="http://schemas.microsoft.com/office/powerpoint/2010/main" val="1593920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pic>
        <p:nvPicPr>
          <p:cNvPr id="59396" name="Picture 4"/>
          <p:cNvPicPr>
            <a:picLocks noChangeAspect="1" noChangeArrowheads="1"/>
          </p:cNvPicPr>
          <p:nvPr/>
        </p:nvPicPr>
        <p:blipFill>
          <a:blip r:embed="rId4"/>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pic>
        <p:nvPicPr>
          <p:cNvPr id="60420" name="Picture 4"/>
          <p:cNvPicPr>
            <a:picLocks noChangeAspect="1" noChangeArrowheads="1"/>
          </p:cNvPicPr>
          <p:nvPr/>
        </p:nvPicPr>
        <p:blipFill>
          <a:blip r:embed="rId4"/>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0984A98-522F-D75E-BBD5-A370637BF012}"/>
              </a:ext>
            </a:extLst>
          </p:cNvPr>
          <p:cNvSpPr>
            <a:spLocks noGrp="1"/>
          </p:cNvSpPr>
          <p:nvPr>
            <p:ph type="title"/>
          </p:nvPr>
        </p:nvSpPr>
        <p:spPr>
          <a:xfrm>
            <a:off x="1114425" y="246063"/>
            <a:ext cx="8915400" cy="1143000"/>
          </a:xfrm>
        </p:spPr>
        <p:txBody>
          <a:bodyPr>
            <a:normAutofit/>
          </a:bodyPr>
          <a:lstStyle/>
          <a:p>
            <a:pPr algn="ctr"/>
            <a:r>
              <a:rPr lang="en-US" sz="4800" b="1" u="sng" dirty="0">
                <a:ln w="12700">
                  <a:solidFill>
                    <a:schemeClr val="accent1"/>
                  </a:solidFill>
                  <a:prstDash val="solid"/>
                </a:ln>
                <a:solidFill>
                  <a:schemeClr val="tx1">
                    <a:lumMod val="50000"/>
                    <a:lumOff val="50000"/>
                  </a:schemeClr>
                </a:solidFill>
                <a:effectLst>
                  <a:outerShdw blurRad="38100" dist="38100" dir="2700000" algn="tl">
                    <a:srgbClr val="000000">
                      <a:alpha val="43137"/>
                    </a:srgbClr>
                  </a:outerShdw>
                </a:effectLst>
              </a:rPr>
              <a:t>D</a:t>
            </a:r>
            <a:r>
              <a:rPr lang="en-US" sz="4800" b="1" u="sng" dirty="0">
                <a:ln w="12700">
                  <a:solidFill>
                    <a:schemeClr val="accent3">
                      <a:lumMod val="50000"/>
                    </a:schemeClr>
                  </a:solidFill>
                  <a:prstDash val="solid"/>
                </a:ln>
                <a:solidFill>
                  <a:schemeClr val="tx1">
                    <a:lumMod val="50000"/>
                    <a:lumOff val="50000"/>
                  </a:schemeClr>
                </a:solidFill>
                <a:effectLst>
                  <a:outerShdw blurRad="38100" dist="38100" dir="2700000" algn="tl">
                    <a:srgbClr val="000000">
                      <a:alpha val="43137"/>
                    </a:srgbClr>
                  </a:outerShdw>
                </a:effectLst>
              </a:rPr>
              <a:t>F</a:t>
            </a:r>
            <a:r>
              <a:rPr lang="en-US" sz="4800" b="1" u="sng" dirty="0">
                <a:ln w="12700" cmpd="sng">
                  <a:solidFill>
                    <a:schemeClr val="accent4"/>
                  </a:solidFill>
                  <a:prstDash val="solid"/>
                </a:ln>
                <a:solidFill>
                  <a:schemeClr val="tx1">
                    <a:lumMod val="50000"/>
                    <a:lumOff val="50000"/>
                  </a:schemeClr>
                </a:solidFill>
                <a:effectLst>
                  <a:outerShdw blurRad="38100" dist="38100" dir="2700000" algn="tl">
                    <a:srgbClr val="000000">
                      <a:alpha val="43137"/>
                    </a:srgbClr>
                  </a:outerShdw>
                </a:effectLst>
              </a:rPr>
              <a:t>D</a:t>
            </a:r>
            <a:endParaRPr lang="en-IN" sz="4800" u="sng" dirty="0">
              <a:solidFill>
                <a:schemeClr val="tx1">
                  <a:lumMod val="50000"/>
                  <a:lumOff val="50000"/>
                </a:schemeClr>
              </a:solidFill>
              <a:effectLst>
                <a:outerShdw blurRad="38100" dist="38100" dir="2700000" algn="tl">
                  <a:srgbClr val="000000">
                    <a:alpha val="43137"/>
                  </a:srgbClr>
                </a:outerShdw>
              </a:effectLst>
            </a:endParaRPr>
          </a:p>
        </p:txBody>
      </p:sp>
      <p:pic>
        <p:nvPicPr>
          <p:cNvPr id="25" name="Content Placeholder 4">
            <a:extLst>
              <a:ext uri="{FF2B5EF4-FFF2-40B4-BE49-F238E27FC236}">
                <a16:creationId xmlns:a16="http://schemas.microsoft.com/office/drawing/2014/main" id="{CD23C6A6-E3E6-40D0-6ABC-9856A00F7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650" y="1652703"/>
            <a:ext cx="6199949" cy="4525963"/>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67587"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pic>
        <p:nvPicPr>
          <p:cNvPr id="7168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3396266754"/>
      </p:ext>
    </p:extLst>
  </p:cSld>
  <p:clrMapOvr>
    <a:masterClrMapping/>
  </p:clrMapOvr>
</p:sld>
</file>

<file path=ppt/theme/theme1.xml><?xml version="1.0" encoding="utf-8"?>
<a:theme xmlns:a="http://schemas.openxmlformats.org/drawingml/2006/main" name="Monolin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4BA2C8-4C3C-4809-AD4F-FED9B4D74B8F}">
  <ds:schemaRefs>
    <ds:schemaRef ds:uri="http://schemas.microsoft.com/sharepoint/v3/contenttype/forms"/>
  </ds:schemaRefs>
</ds:datastoreItem>
</file>

<file path=customXml/itemProps2.xml><?xml version="1.0" encoding="utf-8"?>
<ds:datastoreItem xmlns:ds="http://schemas.openxmlformats.org/officeDocument/2006/customXml" ds:itemID="{875DC67E-4FAC-4989-A1C6-9CCFAE7240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14FED0-9A95-4A83-8CAA-A3BB5938F8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1158</Words>
  <Application>Microsoft Office PowerPoint</Application>
  <PresentationFormat>Widescreen</PresentationFormat>
  <Paragraphs>438</Paragraphs>
  <Slides>104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Courier New</vt:lpstr>
      <vt:lpstr>Symbol</vt:lpstr>
      <vt:lpstr>Tenorite</vt:lpstr>
      <vt:lpstr>Times New Roman</vt:lpstr>
      <vt:lpstr>Wingdings</vt:lpstr>
      <vt:lpstr>Monoline</vt:lpstr>
      <vt:lpstr>PowerPoint Presentation</vt:lpstr>
      <vt:lpstr>PowerPoint Presentation</vt:lpstr>
      <vt:lpstr>PowerPoint Presentation</vt:lpstr>
      <vt:lpstr>Hardware &amp; Software Configuration </vt:lpstr>
      <vt:lpstr>PowerPoint Presentation</vt:lpstr>
      <vt:lpstr>PowerPoint Presentation</vt:lpstr>
      <vt:lpstr>PowerPoint Presentation</vt:lpstr>
      <vt:lpstr>PowerPoint Presentation</vt:lpstr>
      <vt:lpstr>DFD</vt:lpstr>
      <vt:lpstr>PowerPoint Presentation</vt:lpstr>
      <vt:lpstr>PowerPoint Presentation</vt:lpstr>
      <vt:lpstr>Continue</vt:lpstr>
      <vt:lpstr>Continue</vt:lpstr>
      <vt:lpstr>PowerPoint Presentation</vt:lpstr>
      <vt:lpstr>PowerPoint Presentation</vt:lpstr>
      <vt:lpstr>PowerPoint Presentation</vt:lpstr>
      <vt:lpstr>   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2021-06-15T17:20:32Z</dcterms:created>
  <dcterms:modified xsi:type="dcterms:W3CDTF">2023-06-02T14:56:27Z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